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2"/>
  </p:notesMasterIdLst>
  <p:handoutMasterIdLst>
    <p:handoutMasterId r:id="rId213"/>
  </p:handoutMasterIdLst>
  <p:sldIdLst>
    <p:sldId id="256" r:id="rId2"/>
    <p:sldId id="263" r:id="rId3"/>
    <p:sldId id="289" r:id="rId4"/>
    <p:sldId id="292" r:id="rId5"/>
    <p:sldId id="293" r:id="rId6"/>
    <p:sldId id="290" r:id="rId7"/>
    <p:sldId id="520" r:id="rId8"/>
    <p:sldId id="294" r:id="rId9"/>
    <p:sldId id="523" r:id="rId10"/>
    <p:sldId id="513" r:id="rId11"/>
    <p:sldId id="470" r:id="rId12"/>
    <p:sldId id="522" r:id="rId13"/>
    <p:sldId id="295" r:id="rId14"/>
    <p:sldId id="296" r:id="rId15"/>
    <p:sldId id="518" r:id="rId16"/>
    <p:sldId id="267" r:id="rId17"/>
    <p:sldId id="278" r:id="rId18"/>
    <p:sldId id="315" r:id="rId19"/>
    <p:sldId id="314" r:id="rId20"/>
    <p:sldId id="316" r:id="rId21"/>
    <p:sldId id="322" r:id="rId22"/>
    <p:sldId id="268" r:id="rId23"/>
    <p:sldId id="306" r:id="rId24"/>
    <p:sldId id="307" r:id="rId25"/>
    <p:sldId id="305" r:id="rId26"/>
    <p:sldId id="309" r:id="rId27"/>
    <p:sldId id="308" r:id="rId28"/>
    <p:sldId id="310" r:id="rId29"/>
    <p:sldId id="311" r:id="rId30"/>
    <p:sldId id="313" r:id="rId31"/>
    <p:sldId id="312" r:id="rId32"/>
    <p:sldId id="479" r:id="rId33"/>
    <p:sldId id="318" r:id="rId34"/>
    <p:sldId id="319" r:id="rId35"/>
    <p:sldId id="320" r:id="rId36"/>
    <p:sldId id="321" r:id="rId37"/>
    <p:sldId id="269" r:id="rId38"/>
    <p:sldId id="332" r:id="rId39"/>
    <p:sldId id="333" r:id="rId40"/>
    <p:sldId id="334" r:id="rId41"/>
    <p:sldId id="336" r:id="rId42"/>
    <p:sldId id="335" r:id="rId43"/>
    <p:sldId id="337" r:id="rId44"/>
    <p:sldId id="325" r:id="rId45"/>
    <p:sldId id="515" r:id="rId46"/>
    <p:sldId id="323" r:id="rId47"/>
    <p:sldId id="324" r:id="rId48"/>
    <p:sldId id="270" r:id="rId49"/>
    <p:sldId id="338" r:id="rId50"/>
    <p:sldId id="339" r:id="rId51"/>
    <p:sldId id="340" r:id="rId52"/>
    <p:sldId id="342" r:id="rId53"/>
    <p:sldId id="353" r:id="rId54"/>
    <p:sldId id="346" r:id="rId55"/>
    <p:sldId id="344" r:id="rId56"/>
    <p:sldId id="347" r:id="rId57"/>
    <p:sldId id="348" r:id="rId58"/>
    <p:sldId id="349" r:id="rId59"/>
    <p:sldId id="351" r:id="rId60"/>
    <p:sldId id="350" r:id="rId61"/>
    <p:sldId id="352" r:id="rId62"/>
    <p:sldId id="345" r:id="rId63"/>
    <p:sldId id="474" r:id="rId64"/>
    <p:sldId id="472" r:id="rId65"/>
    <p:sldId id="473" r:id="rId66"/>
    <p:sldId id="359" r:id="rId67"/>
    <p:sldId id="358" r:id="rId68"/>
    <p:sldId id="357" r:id="rId69"/>
    <p:sldId id="362" r:id="rId70"/>
    <p:sldId id="516" r:id="rId71"/>
    <p:sldId id="360" r:id="rId72"/>
    <p:sldId id="361" r:id="rId73"/>
    <p:sldId id="475" r:id="rId74"/>
    <p:sldId id="476" r:id="rId75"/>
    <p:sldId id="477" r:id="rId76"/>
    <p:sldId id="371" r:id="rId77"/>
    <p:sldId id="271" r:id="rId78"/>
    <p:sldId id="471" r:id="rId79"/>
    <p:sldId id="480" r:id="rId80"/>
    <p:sldId id="364" r:id="rId81"/>
    <p:sldId id="365" r:id="rId82"/>
    <p:sldId id="366" r:id="rId83"/>
    <p:sldId id="367" r:id="rId84"/>
    <p:sldId id="368" r:id="rId85"/>
    <p:sldId id="369" r:id="rId86"/>
    <p:sldId id="370" r:id="rId87"/>
    <p:sldId id="524" r:id="rId88"/>
    <p:sldId id="372" r:id="rId89"/>
    <p:sldId id="272" r:id="rId90"/>
    <p:sldId id="381" r:id="rId91"/>
    <p:sldId id="382" r:id="rId92"/>
    <p:sldId id="386" r:id="rId93"/>
    <p:sldId id="385" r:id="rId94"/>
    <p:sldId id="517" r:id="rId95"/>
    <p:sldId id="383" r:id="rId96"/>
    <p:sldId id="373" r:id="rId97"/>
    <p:sldId id="378" r:id="rId98"/>
    <p:sldId id="273" r:id="rId99"/>
    <p:sldId id="389" r:id="rId100"/>
    <p:sldId id="390" r:id="rId101"/>
    <p:sldId id="391" r:id="rId102"/>
    <p:sldId id="392" r:id="rId103"/>
    <p:sldId id="394" r:id="rId104"/>
    <p:sldId id="393" r:id="rId105"/>
    <p:sldId id="525" r:id="rId106"/>
    <p:sldId id="398" r:id="rId107"/>
    <p:sldId id="399" r:id="rId108"/>
    <p:sldId id="400" r:id="rId109"/>
    <p:sldId id="401" r:id="rId110"/>
    <p:sldId id="402" r:id="rId111"/>
    <p:sldId id="403" r:id="rId112"/>
    <p:sldId id="404" r:id="rId113"/>
    <p:sldId id="405" r:id="rId114"/>
    <p:sldId id="406" r:id="rId115"/>
    <p:sldId id="374" r:id="rId116"/>
    <p:sldId id="274" r:id="rId117"/>
    <p:sldId id="420" r:id="rId118"/>
    <p:sldId id="407" r:id="rId119"/>
    <p:sldId id="408" r:id="rId120"/>
    <p:sldId id="409" r:id="rId121"/>
    <p:sldId id="417" r:id="rId122"/>
    <p:sldId id="416" r:id="rId123"/>
    <p:sldId id="410" r:id="rId124"/>
    <p:sldId id="411" r:id="rId125"/>
    <p:sldId id="412" r:id="rId126"/>
    <p:sldId id="415" r:id="rId127"/>
    <p:sldId id="414" r:id="rId128"/>
    <p:sldId id="413" r:id="rId129"/>
    <p:sldId id="418" r:id="rId130"/>
    <p:sldId id="375" r:id="rId131"/>
    <p:sldId id="419" r:id="rId132"/>
    <p:sldId id="275" r:id="rId133"/>
    <p:sldId id="423" r:id="rId134"/>
    <p:sldId id="422" r:id="rId135"/>
    <p:sldId id="424" r:id="rId136"/>
    <p:sldId id="425" r:id="rId137"/>
    <p:sldId id="426" r:id="rId138"/>
    <p:sldId id="427" r:id="rId139"/>
    <p:sldId id="429" r:id="rId140"/>
    <p:sldId id="526" r:id="rId141"/>
    <p:sldId id="428" r:id="rId142"/>
    <p:sldId id="376" r:id="rId143"/>
    <p:sldId id="432" r:id="rId144"/>
    <p:sldId id="430" r:id="rId145"/>
    <p:sldId id="431" r:id="rId146"/>
    <p:sldId id="433" r:id="rId147"/>
    <p:sldId id="434" r:id="rId148"/>
    <p:sldId id="435" r:id="rId149"/>
    <p:sldId id="437" r:id="rId150"/>
    <p:sldId id="438" r:id="rId151"/>
    <p:sldId id="436" r:id="rId152"/>
    <p:sldId id="439" r:id="rId153"/>
    <p:sldId id="440" r:id="rId154"/>
    <p:sldId id="379" r:id="rId155"/>
    <p:sldId id="276" r:id="rId156"/>
    <p:sldId id="445" r:id="rId157"/>
    <p:sldId id="444" r:id="rId158"/>
    <p:sldId id="443" r:id="rId159"/>
    <p:sldId id="442" r:id="rId160"/>
    <p:sldId id="448" r:id="rId161"/>
    <p:sldId id="447" r:id="rId162"/>
    <p:sldId id="441" r:id="rId163"/>
    <p:sldId id="478" r:id="rId164"/>
    <p:sldId id="451" r:id="rId165"/>
    <p:sldId id="453" r:id="rId166"/>
    <p:sldId id="454" r:id="rId167"/>
    <p:sldId id="459" r:id="rId168"/>
    <p:sldId id="461" r:id="rId169"/>
    <p:sldId id="483" r:id="rId170"/>
    <p:sldId id="489" r:id="rId171"/>
    <p:sldId id="481" r:id="rId172"/>
    <p:sldId id="462" r:id="rId173"/>
    <p:sldId id="485" r:id="rId174"/>
    <p:sldId id="487" r:id="rId175"/>
    <p:sldId id="482" r:id="rId176"/>
    <p:sldId id="464" r:id="rId177"/>
    <p:sldId id="486" r:id="rId178"/>
    <p:sldId id="488" r:id="rId179"/>
    <p:sldId id="465" r:id="rId180"/>
    <p:sldId id="377" r:id="rId181"/>
    <p:sldId id="380" r:id="rId182"/>
    <p:sldId id="277" r:id="rId183"/>
    <p:sldId id="469" r:id="rId184"/>
    <p:sldId id="466" r:id="rId185"/>
    <p:sldId id="467" r:id="rId186"/>
    <p:sldId id="468" r:id="rId187"/>
    <p:sldId id="266" r:id="rId188"/>
    <p:sldId id="490" r:id="rId189"/>
    <p:sldId id="492" r:id="rId190"/>
    <p:sldId id="493" r:id="rId191"/>
    <p:sldId id="491" r:id="rId192"/>
    <p:sldId id="495" r:id="rId193"/>
    <p:sldId id="496" r:id="rId194"/>
    <p:sldId id="494" r:id="rId195"/>
    <p:sldId id="497" r:id="rId196"/>
    <p:sldId id="498" r:id="rId197"/>
    <p:sldId id="500" r:id="rId198"/>
    <p:sldId id="499" r:id="rId199"/>
    <p:sldId id="501" r:id="rId200"/>
    <p:sldId id="502" r:id="rId201"/>
    <p:sldId id="503" r:id="rId202"/>
    <p:sldId id="504" r:id="rId203"/>
    <p:sldId id="510" r:id="rId204"/>
    <p:sldId id="506" r:id="rId205"/>
    <p:sldId id="507" r:id="rId206"/>
    <p:sldId id="508" r:id="rId207"/>
    <p:sldId id="509" r:id="rId208"/>
    <p:sldId id="505" r:id="rId209"/>
    <p:sldId id="511" r:id="rId210"/>
    <p:sldId id="327" r:id="rId2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" id="{4AE91907-F223-40B3-86F8-F552CCBD4516}">
          <p14:sldIdLst>
            <p14:sldId id="256"/>
          </p14:sldIdLst>
        </p14:section>
        <p14:section name="Мотивация" id="{FD0B10E8-A241-4C01-A6C7-6E1EA8746457}">
          <p14:sldIdLst>
            <p14:sldId id="263"/>
            <p14:sldId id="289"/>
            <p14:sldId id="292"/>
            <p14:sldId id="293"/>
            <p14:sldId id="290"/>
          </p14:sldIdLst>
        </p14:section>
        <p14:section name="Как будем изучать" id="{14602597-5C3F-47F0-A876-86B3B037B48A}">
          <p14:sldIdLst>
            <p14:sldId id="520"/>
            <p14:sldId id="294"/>
            <p14:sldId id="523"/>
            <p14:sldId id="513"/>
            <p14:sldId id="470"/>
            <p14:sldId id="522"/>
            <p14:sldId id="295"/>
            <p14:sldId id="296"/>
            <p14:sldId id="518"/>
          </p14:sldIdLst>
        </p14:section>
        <p14:section name="Everything Is Local" id="{46D55A0D-453A-4D9D-BA53-8F37400F88C4}">
          <p14:sldIdLst>
            <p14:sldId id="267"/>
            <p14:sldId id="278"/>
            <p14:sldId id="315"/>
            <p14:sldId id="314"/>
            <p14:sldId id="316"/>
            <p14:sldId id="322"/>
          </p14:sldIdLst>
        </p14:section>
        <p14:section name="Tree Of Commits" id="{9B1C28D6-E214-4587-A089-EFAB2D3409A6}">
          <p14:sldIdLst>
            <p14:sldId id="268"/>
            <p14:sldId id="306"/>
            <p14:sldId id="307"/>
            <p14:sldId id="305"/>
            <p14:sldId id="309"/>
            <p14:sldId id="308"/>
            <p14:sldId id="310"/>
            <p14:sldId id="311"/>
            <p14:sldId id="313"/>
            <p14:sldId id="312"/>
            <p14:sldId id="479"/>
            <p14:sldId id="318"/>
            <p14:sldId id="319"/>
            <p14:sldId id="320"/>
            <p14:sldId id="321"/>
          </p14:sldIdLst>
        </p14:section>
        <p14:section name="Refer To Branch" id="{97BAE09F-EEE8-437F-818E-BBCF1C91063F}">
          <p14:sldIdLst>
            <p14:sldId id="269"/>
            <p14:sldId id="332"/>
            <p14:sldId id="333"/>
            <p14:sldId id="334"/>
            <p14:sldId id="336"/>
            <p14:sldId id="335"/>
            <p14:sldId id="337"/>
            <p14:sldId id="325"/>
            <p14:sldId id="515"/>
            <p14:sldId id="323"/>
            <p14:sldId id="324"/>
          </p14:sldIdLst>
        </p14:section>
        <p14:section name="Merge Them All" id="{72117A5E-1EF4-44FB-B368-329995A30003}">
          <p14:sldIdLst>
            <p14:sldId id="270"/>
            <p14:sldId id="338"/>
            <p14:sldId id="339"/>
            <p14:sldId id="340"/>
            <p14:sldId id="342"/>
            <p14:sldId id="353"/>
            <p14:sldId id="346"/>
            <p14:sldId id="344"/>
            <p14:sldId id="347"/>
            <p14:sldId id="348"/>
            <p14:sldId id="349"/>
            <p14:sldId id="351"/>
            <p14:sldId id="350"/>
            <p14:sldId id="352"/>
            <p14:sldId id="345"/>
            <p14:sldId id="474"/>
            <p14:sldId id="472"/>
            <p14:sldId id="473"/>
            <p14:sldId id="359"/>
            <p14:sldId id="358"/>
            <p14:sldId id="357"/>
            <p14:sldId id="362"/>
            <p14:sldId id="516"/>
            <p14:sldId id="360"/>
            <p14:sldId id="361"/>
            <p14:sldId id="475"/>
            <p14:sldId id="476"/>
            <p14:sldId id="477"/>
            <p14:sldId id="371"/>
          </p14:sldIdLst>
        </p14:section>
        <p14:section name="Immutable History" id="{3B40F4F7-43BA-4EFB-A2BE-2DA0DFF9D5DF}">
          <p14:sldIdLst>
            <p14:sldId id="271"/>
            <p14:sldId id="471"/>
            <p14:sldId id="480"/>
            <p14:sldId id="364"/>
            <p14:sldId id="365"/>
            <p14:sldId id="366"/>
            <p14:sldId id="367"/>
            <p14:sldId id="368"/>
            <p14:sldId id="369"/>
            <p14:sldId id="370"/>
            <p14:sldId id="524"/>
            <p14:sldId id="372"/>
          </p14:sldIdLst>
        </p14:section>
        <p14:section name="Hide The Garbage" id="{5AB1848D-F62D-46A4-9067-F73FEED864A6}">
          <p14:sldIdLst>
            <p14:sldId id="272"/>
            <p14:sldId id="381"/>
            <p14:sldId id="382"/>
            <p14:sldId id="386"/>
            <p14:sldId id="385"/>
            <p14:sldId id="517"/>
            <p14:sldId id="383"/>
            <p14:sldId id="373"/>
            <p14:sldId id="378"/>
          </p14:sldIdLst>
        </p14:section>
        <p14:section name="Fetch Any Time" id="{5B7E42BB-72B0-4F1F-9AB8-94C26D3FD637}">
          <p14:sldIdLst>
            <p14:sldId id="273"/>
            <p14:sldId id="389"/>
            <p14:sldId id="390"/>
            <p14:sldId id="391"/>
            <p14:sldId id="392"/>
            <p14:sldId id="394"/>
            <p14:sldId id="393"/>
            <p14:sldId id="525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374"/>
          </p14:sldIdLst>
        </p14:section>
        <p14:section name="Will Push Force Be With You" id="{01862386-C026-4068-A957-6284E49AED54}">
          <p14:sldIdLst>
            <p14:sldId id="274"/>
            <p14:sldId id="420"/>
            <p14:sldId id="407"/>
            <p14:sldId id="408"/>
            <p14:sldId id="409"/>
            <p14:sldId id="417"/>
            <p14:sldId id="416"/>
            <p14:sldId id="410"/>
            <p14:sldId id="411"/>
            <p14:sldId id="412"/>
            <p14:sldId id="415"/>
            <p14:sldId id="414"/>
            <p14:sldId id="413"/>
            <p14:sldId id="418"/>
            <p14:sldId id="375"/>
            <p14:sldId id="419"/>
          </p14:sldIdLst>
        </p14:section>
        <p14:section name="Upstream Mapping" id="{7E70DD64-6A55-45BF-822A-EE39365D2CE4}">
          <p14:sldIdLst>
            <p14:sldId id="275"/>
            <p14:sldId id="423"/>
            <p14:sldId id="422"/>
            <p14:sldId id="424"/>
            <p14:sldId id="425"/>
            <p14:sldId id="426"/>
            <p14:sldId id="427"/>
            <p14:sldId id="429"/>
            <p14:sldId id="526"/>
            <p14:sldId id="428"/>
            <p14:sldId id="376"/>
            <p14:sldId id="432"/>
            <p14:sldId id="430"/>
            <p14:sldId id="431"/>
            <p14:sldId id="433"/>
            <p14:sldId id="434"/>
            <p14:sldId id="435"/>
            <p14:sldId id="437"/>
            <p14:sldId id="438"/>
            <p14:sldId id="436"/>
            <p14:sldId id="439"/>
            <p14:sldId id="440"/>
            <p14:sldId id="379"/>
          </p14:sldIdLst>
        </p14:section>
        <p14:section name="Reset The Difference" id="{752E44D6-8506-49A0-9F1E-84F44CC1BAF6}">
          <p14:sldIdLst>
            <p14:sldId id="276"/>
            <p14:sldId id="445"/>
            <p14:sldId id="444"/>
            <p14:sldId id="443"/>
            <p14:sldId id="442"/>
            <p14:sldId id="448"/>
            <p14:sldId id="447"/>
            <p14:sldId id="441"/>
            <p14:sldId id="478"/>
            <p14:sldId id="451"/>
            <p14:sldId id="453"/>
            <p14:sldId id="454"/>
            <p14:sldId id="459"/>
            <p14:sldId id="461"/>
            <p14:sldId id="483"/>
            <p14:sldId id="489"/>
            <p14:sldId id="481"/>
            <p14:sldId id="462"/>
            <p14:sldId id="485"/>
            <p14:sldId id="487"/>
            <p14:sldId id="482"/>
            <p14:sldId id="464"/>
            <p14:sldId id="486"/>
            <p14:sldId id="488"/>
            <p14:sldId id="465"/>
            <p14:sldId id="377"/>
            <p14:sldId id="380"/>
          </p14:sldIdLst>
        </p14:section>
        <p14:section name="Helpful And Configurable" id="{C51BE1A9-1908-4D42-8236-9264D867CFD3}">
          <p14:sldIdLst>
            <p14:sldId id="277"/>
            <p14:sldId id="469"/>
            <p14:sldId id="466"/>
            <p14:sldId id="467"/>
            <p14:sldId id="468"/>
            <p14:sldId id="266"/>
          </p14:sldIdLst>
        </p14:section>
        <p14:section name="Блиц" id="{48A5E532-39BF-4CE8-904E-BE14D1AD8EAE}">
          <p14:sldIdLst>
            <p14:sldId id="490"/>
            <p14:sldId id="492"/>
            <p14:sldId id="493"/>
            <p14:sldId id="491"/>
            <p14:sldId id="495"/>
            <p14:sldId id="496"/>
            <p14:sldId id="494"/>
            <p14:sldId id="497"/>
            <p14:sldId id="498"/>
            <p14:sldId id="500"/>
            <p14:sldId id="499"/>
            <p14:sldId id="501"/>
            <p14:sldId id="502"/>
            <p14:sldId id="503"/>
            <p14:sldId id="504"/>
            <p14:sldId id="510"/>
            <p14:sldId id="506"/>
            <p14:sldId id="507"/>
            <p14:sldId id="508"/>
            <p14:sldId id="509"/>
            <p14:sldId id="505"/>
            <p14:sldId id="511"/>
          </p14:sldIdLst>
        </p14:section>
        <p14:section name="Обратная связь" id="{55BE0372-9B3E-42E0-9890-EE8F951B6B1C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51A7"/>
    <a:srgbClr val="E5281F"/>
    <a:srgbClr val="FF0000"/>
    <a:srgbClr val="C00000"/>
    <a:srgbClr val="CA0013"/>
    <a:srgbClr val="D94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12" autoAdjust="0"/>
    <p:restoredTop sz="86486" autoAdjust="0"/>
  </p:normalViewPr>
  <p:slideViewPr>
    <p:cSldViewPr>
      <p:cViewPr varScale="1">
        <p:scale>
          <a:sx n="93" d="100"/>
          <a:sy n="93" d="100"/>
        </p:scale>
        <p:origin x="90" y="2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notesMaster" Target="notesMasters/notes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BC3F9-9C5B-4717-9F59-36DC790402FE}" type="datetimeFigureOut">
              <a:rPr lang="ru-RU" smtClean="0"/>
              <a:t>20.06.2020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14A10-66C2-4A61-B0C2-25BAE495FC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242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A133F-8031-4831-8F3E-50C91F823C86}" type="datetimeFigureOut">
              <a:rPr lang="ru-RU" smtClean="0"/>
              <a:t>20.06.2020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B005B-06D2-48E8-9D1D-814134C67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5138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998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6002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err="1">
                <a:latin typeface="Consolas" panose="020B0609020204030204" pitchFamily="49" charset="0"/>
              </a:rPr>
              <a:t>autocrlf</a:t>
            </a:r>
            <a:r>
              <a:rPr lang="ru-RU" sz="1200" b="1" dirty="0">
                <a:latin typeface="Consolas" panose="020B0609020204030204" pitchFamily="49" charset="0"/>
              </a:rPr>
              <a:t> =</a:t>
            </a:r>
            <a:r>
              <a:rPr lang="en-US" sz="1200" b="1" baseline="0" dirty="0">
                <a:latin typeface="Consolas" panose="020B0609020204030204" pitchFamily="49" charset="0"/>
              </a:rPr>
              <a:t> true</a:t>
            </a:r>
            <a:r>
              <a:rPr lang="en-US" sz="1200" baseline="0" dirty="0">
                <a:latin typeface="Consolas" panose="020B0609020204030204" pitchFamily="49" charset="0"/>
              </a:rPr>
              <a:t> – </a:t>
            </a:r>
            <a:r>
              <a:rPr lang="ru-RU" sz="1200" baseline="0" dirty="0">
                <a:latin typeface="Consolas" panose="020B0609020204030204" pitchFamily="49" charset="0"/>
              </a:rPr>
              <a:t>конвертирует </a:t>
            </a:r>
            <a:r>
              <a:rPr lang="en-US" sz="1200" baseline="0" dirty="0">
                <a:latin typeface="Consolas" panose="020B0609020204030204" pitchFamily="49" charset="0"/>
              </a:rPr>
              <a:t>\r\n </a:t>
            </a:r>
            <a:r>
              <a:rPr lang="ru-RU" sz="1200" baseline="0" dirty="0">
                <a:latin typeface="Consolas" panose="020B0609020204030204" pitchFamily="49" charset="0"/>
              </a:rPr>
              <a:t>в </a:t>
            </a:r>
            <a:r>
              <a:rPr lang="en-US" sz="1200" baseline="0" dirty="0">
                <a:latin typeface="Consolas" panose="020B0609020204030204" pitchFamily="49" charset="0"/>
              </a:rPr>
              <a:t>\n</a:t>
            </a:r>
            <a:r>
              <a:rPr lang="ru-RU" sz="1200" baseline="0" dirty="0">
                <a:latin typeface="Consolas" panose="020B0609020204030204" pitchFamily="49" charset="0"/>
              </a:rPr>
              <a:t> и обратно при сохранении и загрузке из репозитория</a:t>
            </a:r>
            <a:r>
              <a:rPr lang="en-US" sz="1200" baseline="0" dirty="0">
                <a:latin typeface="Consolas" panose="020B0609020204030204" pitchFamily="49" charset="0"/>
              </a:rPr>
              <a:t> (Windows)</a:t>
            </a:r>
            <a:endParaRPr lang="ru-RU" sz="1200" baseline="0" dirty="0">
              <a:latin typeface="Consolas" panose="020B0609020204030204" pitchFamily="49" charset="0"/>
            </a:endParaRPr>
          </a:p>
          <a:p>
            <a:r>
              <a:rPr lang="en-US" sz="1200" b="1" baseline="0" dirty="0" err="1">
                <a:latin typeface="Consolas" panose="020B0609020204030204" pitchFamily="49" charset="0"/>
              </a:rPr>
              <a:t>autocrlf</a:t>
            </a:r>
            <a:r>
              <a:rPr lang="en-US" sz="1200" b="1" baseline="0" dirty="0">
                <a:latin typeface="Consolas" panose="020B0609020204030204" pitchFamily="49" charset="0"/>
              </a:rPr>
              <a:t> = input</a:t>
            </a:r>
            <a:r>
              <a:rPr lang="en-US" sz="1200" baseline="0" dirty="0">
                <a:latin typeface="Consolas" panose="020B0609020204030204" pitchFamily="49" charset="0"/>
              </a:rPr>
              <a:t> – </a:t>
            </a:r>
            <a:r>
              <a:rPr lang="ru-RU" sz="1200" baseline="0" dirty="0">
                <a:latin typeface="Consolas" panose="020B0609020204030204" pitchFamily="49" charset="0"/>
              </a:rPr>
              <a:t>конвертирует \</a:t>
            </a:r>
            <a:r>
              <a:rPr lang="en-US" sz="1200" baseline="0" dirty="0">
                <a:latin typeface="Consolas" panose="020B0609020204030204" pitchFamily="49" charset="0"/>
              </a:rPr>
              <a:t>r\n </a:t>
            </a:r>
            <a:r>
              <a:rPr lang="ru-RU" sz="1200" baseline="0" dirty="0">
                <a:latin typeface="Consolas" panose="020B0609020204030204" pitchFamily="49" charset="0"/>
              </a:rPr>
              <a:t>в</a:t>
            </a:r>
            <a:r>
              <a:rPr lang="en-US" sz="1200" baseline="0" dirty="0">
                <a:latin typeface="Consolas" panose="020B0609020204030204" pitchFamily="49" charset="0"/>
              </a:rPr>
              <a:t> \n </a:t>
            </a:r>
            <a:r>
              <a:rPr lang="ru-RU" sz="1200" baseline="0" dirty="0">
                <a:latin typeface="Consolas" panose="020B0609020204030204" pitchFamily="49" charset="0"/>
              </a:rPr>
              <a:t>при записи</a:t>
            </a:r>
            <a:r>
              <a:rPr lang="en-US" sz="1200" baseline="0" dirty="0">
                <a:latin typeface="Consolas" panose="020B0609020204030204" pitchFamily="49" charset="0"/>
              </a:rPr>
              <a:t> (Unix, but Windows)</a:t>
            </a:r>
            <a:endParaRPr lang="ru-RU" sz="1200" baseline="0" dirty="0">
              <a:latin typeface="Consolas" panose="020B0609020204030204" pitchFamily="49" charset="0"/>
            </a:endParaRPr>
          </a:p>
          <a:p>
            <a:r>
              <a:rPr lang="en-US" sz="1200" b="1" baseline="0" dirty="0" err="1">
                <a:latin typeface="Consolas" panose="020B0609020204030204" pitchFamily="49" charset="0"/>
              </a:rPr>
              <a:t>autocrlf</a:t>
            </a:r>
            <a:r>
              <a:rPr lang="en-US" sz="1200" b="1" baseline="0" dirty="0">
                <a:latin typeface="Consolas" panose="020B0609020204030204" pitchFamily="49" charset="0"/>
              </a:rPr>
              <a:t> = false</a:t>
            </a:r>
            <a:r>
              <a:rPr lang="en-US" sz="1200" baseline="0" dirty="0">
                <a:latin typeface="Consolas" panose="020B0609020204030204" pitchFamily="49" charset="0"/>
              </a:rPr>
              <a:t> – </a:t>
            </a:r>
            <a:r>
              <a:rPr lang="ru-RU" sz="1200" baseline="0" dirty="0">
                <a:latin typeface="Consolas" panose="020B0609020204030204" pitchFamily="49" charset="0"/>
              </a:rPr>
              <a:t>ничего не конвертируется (</a:t>
            </a:r>
            <a:r>
              <a:rPr lang="en-US" sz="1200" baseline="0" dirty="0">
                <a:latin typeface="Consolas" panose="020B0609020204030204" pitchFamily="49" charset="0"/>
              </a:rPr>
              <a:t>Only Windows, Only Unix)</a:t>
            </a:r>
          </a:p>
          <a:p>
            <a:endParaRPr lang="en-US" baseline="0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 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core.safecrlf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установлен на "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или "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warm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проверяет, если преобразование является обратимым для текущей настройки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core.autocrlf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ru-RU" dirty="0"/>
            </a:b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core.safecrlf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отвержение необратимого преобразования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&lt;-&gt;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Полезно, когда специфические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бинарники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похожие на текстовые файлы.</a:t>
            </a:r>
            <a:br>
              <a:rPr lang="ru-RU" dirty="0"/>
            </a:b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core.safecrlf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печать только предупреждение, но принимает необратимый переход.</a:t>
            </a:r>
            <a:endParaRPr lang="ru-RU" baseline="0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186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590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271590" y="1773242"/>
            <a:ext cx="9648825" cy="1648749"/>
          </a:xfrm>
        </p:spPr>
        <p:txBody>
          <a:bodyPr>
            <a:normAutofit/>
          </a:bodyPr>
          <a:lstStyle>
            <a:lvl1pPr algn="ctr">
              <a:defRPr sz="5400" baseline="0"/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7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72000" y="3421988"/>
            <a:ext cx="9648000" cy="72709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800" cap="none" baseline="0"/>
            </a:lvl1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72003" y="5157788"/>
            <a:ext cx="9648410" cy="461665"/>
          </a:xfrm>
        </p:spPr>
        <p:txBody>
          <a:bodyPr wrap="square">
            <a:spAutoFit/>
          </a:bodyPr>
          <a:lstStyle>
            <a:lvl1pPr marL="0" indent="0" algn="r">
              <a:buNone/>
              <a:defRPr sz="3000">
                <a:latin typeface="+mj-lt"/>
              </a:defRPr>
            </a:lvl1pPr>
          </a:lstStyle>
          <a:p>
            <a:pPr lvl="0"/>
            <a:r>
              <a:rPr lang="ru-RU" dirty="0"/>
              <a:t>Имя Фамилия</a:t>
            </a:r>
            <a:endParaRPr lang="en-US" dirty="0"/>
          </a:p>
        </p:txBody>
      </p:sp>
      <p:sp>
        <p:nvSpPr>
          <p:cNvPr id="5" name="Прямоугольник 4"/>
          <p:cNvSpPr/>
          <p:nvPr userDrawn="1"/>
        </p:nvSpPr>
        <p:spPr>
          <a:xfrm>
            <a:off x="1245930" y="5157788"/>
            <a:ext cx="1980001" cy="3816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5013176"/>
            <a:ext cx="549083" cy="56830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02873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черки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Без подчеркивания</a:t>
            </a:r>
          </a:p>
        </p:txBody>
      </p:sp>
      <p:sp>
        <p:nvSpPr>
          <p:cNvPr id="3" name="Объект 5"/>
          <p:cNvSpPr>
            <a:spLocks noGrp="1"/>
          </p:cNvSpPr>
          <p:nvPr>
            <p:ph sz="quarter" idx="13" hasCustomPrompt="1"/>
          </p:nvPr>
        </p:nvSpPr>
        <p:spPr>
          <a:xfrm>
            <a:off x="1295400" y="1773241"/>
            <a:ext cx="9601133" cy="4751387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4946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центр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71590" y="1773241"/>
            <a:ext cx="9648825" cy="3384551"/>
          </a:xfrm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Тезис</a:t>
            </a:r>
          </a:p>
        </p:txBody>
      </p:sp>
    </p:spTree>
    <p:extLst>
      <p:ext uri="{BB962C8B-B14F-4D97-AF65-F5344CB8AC3E}">
        <p14:creationId xmlns:p14="http://schemas.microsoft.com/office/powerpoint/2010/main" val="3637993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текстовым бло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</p:spPr>
        <p:txBody>
          <a:bodyPr lIns="360000" tIns="360000" rIns="360000" bIns="360000" anchor="ctr" anchorCtr="1">
            <a:norm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304"/>
            <a:ext cx="12192000" cy="6858000"/>
          </a:xfrm>
        </p:spPr>
        <p:txBody>
          <a:bodyPr lIns="360000" tIns="360000" rIns="360000" bIns="360000" anchor="ctr" anchorCtr="1">
            <a:norm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5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157791"/>
            <a:ext cx="12192000" cy="1366837"/>
          </a:xfrm>
          <a:solidFill>
            <a:schemeClr val="accent1">
              <a:alpha val="80000"/>
            </a:schemeClr>
          </a:solidFill>
        </p:spPr>
        <p:txBody>
          <a:bodyPr lIns="1260000" rIns="1260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2389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верху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95400" y="333379"/>
            <a:ext cx="10896600" cy="1439863"/>
          </a:xfrm>
          <a:solidFill>
            <a:schemeClr val="accent1">
              <a:alpha val="80000"/>
            </a:schemeClr>
          </a:solidFill>
        </p:spPr>
        <p:txBody>
          <a:bodyPr lIns="0" tIns="46800" rIns="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или заголовок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33379"/>
            <a:ext cx="1295400" cy="1439863"/>
          </a:xfrm>
          <a:solidFill>
            <a:schemeClr val="accent1">
              <a:alpha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9917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низу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95400" y="5157789"/>
            <a:ext cx="10896600" cy="1366836"/>
          </a:xfrm>
          <a:solidFill>
            <a:schemeClr val="accent1">
              <a:alpha val="80000"/>
            </a:schemeClr>
          </a:solidFill>
        </p:spPr>
        <p:txBody>
          <a:bodyPr lIns="0" tIns="46800" rIns="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или заголовок</a:t>
            </a:r>
          </a:p>
        </p:txBody>
      </p:sp>
      <p:sp>
        <p:nvSpPr>
          <p:cNvPr id="7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57789"/>
            <a:ext cx="1295400" cy="1366836"/>
          </a:xfrm>
          <a:solidFill>
            <a:schemeClr val="accent1">
              <a:alpha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82810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"/>
          <p:cNvSpPr>
            <a:spLocks noGrp="1"/>
          </p:cNvSpPr>
          <p:nvPr>
            <p:ph type="pic" sz="quarter" idx="10"/>
          </p:nvPr>
        </p:nvSpPr>
        <p:spPr>
          <a:xfrm>
            <a:off x="6096000" y="-1304"/>
            <a:ext cx="6096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5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1304"/>
            <a:ext cx="6096000" cy="6859303"/>
          </a:xfr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71590" y="333375"/>
            <a:ext cx="4464372" cy="6191250"/>
          </a:xfrm>
          <a:noFill/>
        </p:spPr>
        <p:txBody>
          <a:bodyPr lIns="0" tIns="46800" rIns="0" anchor="ctr" anchorCtr="0"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</a:t>
            </a:r>
            <a:br>
              <a:rPr lang="ru-RU" dirty="0"/>
            </a:br>
            <a:r>
              <a:rPr lang="ru-RU" dirty="0"/>
              <a:t>или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090864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4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"/>
            <a:ext cx="6096000" cy="6859303"/>
          </a:xfr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479853" y="333375"/>
            <a:ext cx="4440560" cy="6191250"/>
          </a:xfrm>
          <a:noFill/>
        </p:spPr>
        <p:txBody>
          <a:bodyPr lIns="0" tIns="46800" rIns="0" anchor="ctr" anchorCtr="0"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</a:t>
            </a:r>
            <a:br>
              <a:rPr lang="ru-RU" dirty="0"/>
            </a:br>
            <a:r>
              <a:rPr lang="ru-RU" dirty="0"/>
              <a:t>или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23986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1271590" y="2420893"/>
            <a:ext cx="9648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chemeClr val="accent1"/>
                </a:solidFill>
                <a:latin typeface="+mj-lt"/>
              </a:rPr>
              <a:t>Вопросы?</a:t>
            </a:r>
          </a:p>
        </p:txBody>
      </p:sp>
      <p:sp>
        <p:nvSpPr>
          <p:cNvPr id="9" name="Текст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72003" y="5157788"/>
            <a:ext cx="9648410" cy="461665"/>
          </a:xfrm>
        </p:spPr>
        <p:txBody>
          <a:bodyPr wrap="square">
            <a:spAutoFit/>
          </a:bodyPr>
          <a:lstStyle>
            <a:lvl1pPr marL="0" indent="0" algn="r">
              <a:buNone/>
              <a:defRPr sz="3000">
                <a:latin typeface="+mj-lt"/>
              </a:defRPr>
            </a:lvl1pPr>
          </a:lstStyle>
          <a:p>
            <a:pPr lvl="0"/>
            <a:r>
              <a:rPr lang="ru-RU" dirty="0"/>
              <a:t>Имя Фамилия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73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200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sz="quarter" idx="13" hasCustomPrompt="1"/>
          </p:nvPr>
        </p:nvSpPr>
        <p:spPr>
          <a:xfrm>
            <a:off x="1271553" y="1773241"/>
            <a:ext cx="9648859" cy="47513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556" y="333376"/>
            <a:ext cx="9648825" cy="107950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cxnSp>
        <p:nvCxnSpPr>
          <p:cNvPr id="11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139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 hasCustomPrompt="1"/>
          </p:nvPr>
        </p:nvSpPr>
        <p:spPr>
          <a:xfrm>
            <a:off x="1271590" y="2708920"/>
            <a:ext cx="9648825" cy="1080442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Заголовок раздела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3" hasCustomPrompt="1"/>
          </p:nvPr>
        </p:nvSpPr>
        <p:spPr>
          <a:xfrm>
            <a:off x="1271587" y="3933825"/>
            <a:ext cx="9648000" cy="5044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cap="none" baseline="0"/>
            </a:lvl1pPr>
          </a:lstStyle>
          <a:p>
            <a:pPr lvl="0"/>
            <a:r>
              <a:rPr lang="ru-RU" dirty="0"/>
              <a:t>Подзаголовок раздела</a:t>
            </a: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>
            <a:off x="1271587" y="3789363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68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 userDrawn="1">
          <p15:clr>
            <a:srgbClr val="FBAE40"/>
          </p15:clr>
        </p15:guide>
        <p15:guide id="2" orient="horz" pos="247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10"/>
          </p:nvPr>
        </p:nvSpPr>
        <p:spPr>
          <a:xfrm>
            <a:off x="1271591" y="1773239"/>
            <a:ext cx="4680396" cy="475139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 baseline="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quarter" idx="11"/>
          </p:nvPr>
        </p:nvSpPr>
        <p:spPr>
          <a:xfrm>
            <a:off x="6240016" y="1773239"/>
            <a:ext cx="4656517" cy="4751386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cxnSp>
        <p:nvCxnSpPr>
          <p:cNvPr id="8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357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49" userDrawn="1">
          <p15:clr>
            <a:srgbClr val="FBAE40"/>
          </p15:clr>
        </p15:guide>
        <p15:guide id="2" pos="393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11"/>
          </p:nvPr>
        </p:nvSpPr>
        <p:spPr>
          <a:xfrm>
            <a:off x="1295401" y="2774530"/>
            <a:ext cx="4656139" cy="3750099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8" name="Объект 6"/>
          <p:cNvSpPr>
            <a:spLocks noGrp="1"/>
          </p:cNvSpPr>
          <p:nvPr>
            <p:ph sz="quarter" idx="12"/>
          </p:nvPr>
        </p:nvSpPr>
        <p:spPr>
          <a:xfrm>
            <a:off x="6240465" y="2774529"/>
            <a:ext cx="4656137" cy="3750099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1295401" y="1773238"/>
            <a:ext cx="4656139" cy="647700"/>
          </a:xfrm>
        </p:spPr>
        <p:txBody>
          <a:bodyPr anchor="b" anchorCtr="0"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4"/>
          </p:nvPr>
        </p:nvSpPr>
        <p:spPr>
          <a:xfrm>
            <a:off x="6240465" y="1773237"/>
            <a:ext cx="4656071" cy="647700"/>
          </a:xfrm>
        </p:spPr>
        <p:txBody>
          <a:bodyPr anchor="b" anchorCtr="0"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cxnSp>
        <p:nvCxnSpPr>
          <p:cNvPr id="12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879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5" userDrawn="1">
          <p15:clr>
            <a:srgbClr val="FBAE40"/>
          </p15:clr>
        </p15:guide>
        <p15:guide id="2" pos="3749" userDrawn="1">
          <p15:clr>
            <a:srgbClr val="FBAE40"/>
          </p15:clr>
        </p15:guide>
        <p15:guide id="3" pos="393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556" y="333376"/>
            <a:ext cx="9648825" cy="107950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cxnSp>
        <p:nvCxnSpPr>
          <p:cNvPr id="4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81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пись под объек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271590" y="5157792"/>
            <a:ext cx="9648825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 cap="none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1271590" y="5724528"/>
            <a:ext cx="9648825" cy="80009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0" hasCustomPrompt="1"/>
          </p:nvPr>
        </p:nvSpPr>
        <p:spPr>
          <a:xfrm>
            <a:off x="1271589" y="333378"/>
            <a:ext cx="9648824" cy="4824413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baseline="0"/>
            </a:lvl1pPr>
            <a:lvl2pPr>
              <a:defRPr sz="20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52272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пись под рисун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271590" y="5157792"/>
            <a:ext cx="9648825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 cap="none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idx="1"/>
          </p:nvPr>
        </p:nvSpPr>
        <p:spPr>
          <a:xfrm>
            <a:off x="1271590" y="333379"/>
            <a:ext cx="9648825" cy="4824411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1271589" y="5724528"/>
            <a:ext cx="9648824" cy="80009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14345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6765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71590" y="1773238"/>
            <a:ext cx="9648825" cy="47513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271590" y="333376"/>
            <a:ext cx="9648825" cy="1079501"/>
          </a:xfrm>
          <a:prstGeom prst="rect">
            <a:avLst/>
          </a:prstGeom>
        </p:spPr>
        <p:txBody>
          <a:bodyPr vert="horz" wrap="square" lIns="0" tIns="45720" rIns="0" bIns="144000" rtlCol="0" anchor="b" anchorCtr="0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266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4" r:id="rId3"/>
    <p:sldLayoutId id="2147483668" r:id="rId4"/>
    <p:sldLayoutId id="2147483669" r:id="rId5"/>
    <p:sldLayoutId id="2147483670" r:id="rId6"/>
    <p:sldLayoutId id="2147483678" r:id="rId7"/>
    <p:sldLayoutId id="2147483679" r:id="rId8"/>
    <p:sldLayoutId id="2147483677" r:id="rId9"/>
    <p:sldLayoutId id="2147483673" r:id="rId10"/>
    <p:sldLayoutId id="2147483674" r:id="rId11"/>
    <p:sldLayoutId id="2147483661" r:id="rId12"/>
    <p:sldLayoutId id="2147483675" r:id="rId13"/>
    <p:sldLayoutId id="2147483676" r:id="rId14"/>
    <p:sldLayoutId id="2147483680" r:id="rId15"/>
    <p:sldLayoutId id="2147483681" r:id="rId16"/>
    <p:sldLayoutId id="2147483667" r:id="rId17"/>
    <p:sldLayoutId id="2147483655" r:id="rId18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 cap="none" baseline="0">
          <a:solidFill>
            <a:schemeClr val="accent1"/>
          </a:solidFill>
          <a:latin typeface="Segoe UI Light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801" userDrawn="1">
          <p15:clr>
            <a:srgbClr val="F26B43"/>
          </p15:clr>
        </p15:guide>
        <p15:guide id="2" pos="6879" userDrawn="1">
          <p15:clr>
            <a:srgbClr val="F26B43"/>
          </p15:clr>
        </p15:guide>
        <p15:guide id="4" orient="horz" pos="3249" userDrawn="1">
          <p15:clr>
            <a:srgbClr val="F26B43"/>
          </p15:clr>
        </p15:guide>
        <p15:guide id="5" orient="horz" pos="1117" userDrawn="1">
          <p15:clr>
            <a:srgbClr val="F26B43"/>
          </p15:clr>
        </p15:guide>
        <p15:guide id="6" orient="horz" pos="210" userDrawn="1">
          <p15:clr>
            <a:srgbClr val="F26B43"/>
          </p15:clr>
        </p15:guide>
        <p15:guide id="7" orient="horz" pos="4110" userDrawn="1">
          <p15:clr>
            <a:srgbClr val="F26B43"/>
          </p15:clr>
        </p15:guide>
        <p15:guide id="8" orient="horz" pos="890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  <p15:guide id="10" pos="384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ontur-courses/g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bit.ly/kontur-courses-feedbac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endParaRPr lang="ru-RU" dirty="0"/>
          </a:p>
        </p:txBody>
      </p:sp>
      <p:sp>
        <p:nvSpPr>
          <p:cNvPr id="5" name="Подзаголовок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clone 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https://github.com/kontur-courses/</a:t>
            </a:r>
            <a:r>
              <a:rPr lang="en-US" b="1" dirty="0">
                <a:latin typeface="Consolas" panose="020B0609020204030204" pitchFamily="49" charset="0"/>
                <a:hlinkClick r:id="rId2"/>
              </a:rPr>
              <a:t>git</a:t>
            </a:r>
            <a:endParaRPr lang="en-US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468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На </a:t>
            </a:r>
            <a:r>
              <a:rPr lang="en-US" sz="2800" dirty="0"/>
              <a:t>Linux, Mac</a:t>
            </a:r>
            <a:r>
              <a:rPr lang="ru-RU" sz="2800" dirty="0"/>
              <a:t>, при желании на </a:t>
            </a:r>
            <a:r>
              <a:rPr lang="en-US" sz="2800" dirty="0"/>
              <a:t>Windows</a:t>
            </a:r>
            <a:endParaRPr lang="ru-RU" sz="2800" dirty="0"/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en-US" sz="2800" b="1" dirty="0" err="1"/>
              <a:t>Git</a:t>
            </a:r>
            <a:r>
              <a:rPr lang="en-US" sz="2800" b="1" dirty="0"/>
              <a:t> Graph</a:t>
            </a:r>
            <a:endParaRPr lang="ru-RU" dirty="0"/>
          </a:p>
          <a:p>
            <a:r>
              <a:rPr lang="ru-RU" dirty="0"/>
              <a:t>Удобное расширение </a:t>
            </a:r>
            <a:r>
              <a:rPr lang="en-US" dirty="0"/>
              <a:t>VS Code</a:t>
            </a:r>
            <a:endParaRPr lang="ru-RU" dirty="0"/>
          </a:p>
          <a:p>
            <a:r>
              <a:rPr lang="ru-RU" dirty="0"/>
              <a:t>Можно просматривать историю не выходя из редактора</a:t>
            </a:r>
          </a:p>
          <a:p>
            <a:pPr marL="0" indent="0">
              <a:buNone/>
            </a:pPr>
            <a:r>
              <a:rPr lang="en-US" sz="2800" b="1" dirty="0" err="1"/>
              <a:t>Git</a:t>
            </a:r>
            <a:r>
              <a:rPr lang="en-US" sz="2800" b="1" dirty="0"/>
              <a:t> Bash</a:t>
            </a:r>
            <a:endParaRPr lang="ru-RU" sz="2800" dirty="0"/>
          </a:p>
          <a:p>
            <a:r>
              <a:rPr lang="ru-RU" dirty="0"/>
              <a:t>Может все!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C84E60-0D46-4CFC-BE26-4EE933100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044" y="4653852"/>
            <a:ext cx="1871492" cy="1871492"/>
          </a:xfrm>
          <a:prstGeom prst="rect">
            <a:avLst/>
          </a:prstGeom>
        </p:spPr>
      </p:pic>
      <p:pic>
        <p:nvPicPr>
          <p:cNvPr id="1026" name="Picture 2" descr="Картинки по запросу &quot;git bash logo&quot;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4653491"/>
            <a:ext cx="1871134" cy="187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0075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</a:t>
            </a:r>
            <a:endParaRPr lang="ru-RU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: вправо 2"/>
          <p:cNvSpPr/>
          <p:nvPr/>
        </p:nvSpPr>
        <p:spPr>
          <a:xfrm rot="9182935">
            <a:off x="4205792" y="3602453"/>
            <a:ext cx="1027891" cy="48463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71556" y="5783243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origin = https://repos/repo</a:t>
            </a:r>
            <a:endParaRPr lang="ru-RU" sz="2000" dirty="0"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3832" y="4055051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clone https://repos/repo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7788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</a:t>
            </a:r>
            <a:endParaRPr lang="ru-RU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71556" y="5783243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origin = https://repos/repo</a:t>
            </a:r>
            <a:endParaRPr lang="ru-RU" sz="2000" dirty="0">
              <a:latin typeface="Consolas" panose="020B0609020204030204" pitchFamily="49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 rot="20164733">
            <a:off x="4260986" y="3607141"/>
            <a:ext cx="1027892" cy="756378"/>
            <a:chOff x="5945581" y="4407383"/>
            <a:chExt cx="1027892" cy="756378"/>
          </a:xfrm>
        </p:grpSpPr>
        <p:sp>
          <p:nvSpPr>
            <p:cNvPr id="6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48372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Таблица </a:t>
            </a:r>
            <a:r>
              <a:rPr lang="en-US" dirty="0"/>
              <a:t>remote</a:t>
            </a:r>
            <a:endParaRPr lang="ru-RU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71556" y="5783243"/>
            <a:ext cx="4134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origin = https://repos/repo</a:t>
            </a:r>
            <a:b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arnold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 = https://arnold/repo</a:t>
            </a:r>
            <a:endParaRPr lang="ru-RU" sz="20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 rot="20164733">
            <a:off x="4260986" y="3607141"/>
            <a:ext cx="1027892" cy="756378"/>
            <a:chOff x="5945581" y="4407383"/>
            <a:chExt cx="1027892" cy="756378"/>
          </a:xfrm>
        </p:grpSpPr>
        <p:sp>
          <p:nvSpPr>
            <p:cNvPr id="6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Цилиндр 9"/>
          <p:cNvSpPr/>
          <p:nvPr/>
        </p:nvSpPr>
        <p:spPr>
          <a:xfrm>
            <a:off x="7680176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1" name="Группа 10"/>
          <p:cNvGrpSpPr/>
          <p:nvPr/>
        </p:nvGrpSpPr>
        <p:grpSpPr>
          <a:xfrm rot="10800000">
            <a:off x="5582054" y="4539429"/>
            <a:ext cx="1027892" cy="756378"/>
            <a:chOff x="5945581" y="4407383"/>
            <a:chExt cx="1027892" cy="756378"/>
          </a:xfrm>
        </p:grpSpPr>
        <p:sp>
          <p:nvSpPr>
            <p:cNvPr id="13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6930332" y="5783243"/>
            <a:ext cx="2864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https://arnold/repo</a:t>
            </a:r>
            <a:endParaRPr lang="ru-RU" sz="2000" dirty="0"/>
          </a:p>
        </p:txBody>
      </p:sp>
      <p:sp>
        <p:nvSpPr>
          <p:cNvPr id="16" name="TextBox 15"/>
          <p:cNvSpPr txBox="1"/>
          <p:nvPr/>
        </p:nvSpPr>
        <p:spPr>
          <a:xfrm rot="21217935">
            <a:off x="7561689" y="2175962"/>
            <a:ext cx="3478015" cy="1384995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Список «</a:t>
            </a:r>
            <a:r>
              <a:rPr lang="ru-RU" sz="2800" i="1" dirty="0" err="1">
                <a:solidFill>
                  <a:schemeClr val="accent1"/>
                </a:solidFill>
              </a:rPr>
              <a:t>кликух</a:t>
            </a:r>
            <a:r>
              <a:rPr lang="ru-RU" sz="2800" i="1" dirty="0">
                <a:solidFill>
                  <a:schemeClr val="accent1"/>
                </a:solidFill>
              </a:rPr>
              <a:t>» для дружественных </a:t>
            </a:r>
            <a:r>
              <a:rPr lang="ru-RU" sz="2800" i="1" dirty="0" err="1">
                <a:solidFill>
                  <a:schemeClr val="accent1"/>
                </a:solidFill>
              </a:rPr>
              <a:t>репозиториев</a:t>
            </a:r>
            <a:endParaRPr lang="ru-RU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527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881" y="2406501"/>
            <a:ext cx="5072239" cy="204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363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1773461"/>
            <a:ext cx="87820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654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</a:t>
            </a:r>
            <a:r>
              <a:rPr lang="ru-RU" dirty="0"/>
              <a:t>в консоли</a:t>
            </a:r>
          </a:p>
        </p:txBody>
      </p:sp>
      <p:pic>
        <p:nvPicPr>
          <p:cNvPr id="5" name="Picture 4" descr="A picture containing knife&#10;&#10;Description automatically generated">
            <a:extLst>
              <a:ext uri="{FF2B5EF4-FFF2-40B4-BE49-F238E27FC236}">
                <a16:creationId xmlns:a16="http://schemas.microsoft.com/office/drawing/2014/main" id="{2C43AE0C-7FF3-4F3B-909E-31EC8AAAF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593" y="3068960"/>
            <a:ext cx="8954750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131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Обмен изменениями</a:t>
            </a:r>
          </a:p>
        </p:txBody>
      </p:sp>
      <p:cxnSp>
        <p:nvCxnSpPr>
          <p:cNvPr id="5" name="Прямая соединительная линия 4"/>
          <p:cNvCxnSpPr>
            <a:stCxn id="7" idx="2"/>
            <a:endCxn id="15" idx="3"/>
          </p:cNvCxnSpPr>
          <p:nvPr/>
        </p:nvCxnSpPr>
        <p:spPr>
          <a:xfrm flipH="1">
            <a:off x="2969071" y="6151608"/>
            <a:ext cx="318617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75520" y="592077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1982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Появился клон</a:t>
            </a:r>
          </a:p>
        </p:txBody>
      </p:sp>
      <p:cxnSp>
        <p:nvCxnSpPr>
          <p:cNvPr id="5" name="Прямая соединительная линия 4"/>
          <p:cNvCxnSpPr>
            <a:stCxn id="7" idx="2"/>
            <a:endCxn id="15" idx="3"/>
          </p:cNvCxnSpPr>
          <p:nvPr/>
        </p:nvCxnSpPr>
        <p:spPr>
          <a:xfrm flipH="1">
            <a:off x="2969071" y="6151608"/>
            <a:ext cx="318617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3" name="Прямая соединительная линия 22"/>
          <p:cNvCxnSpPr/>
          <p:nvPr/>
        </p:nvCxnSpPr>
        <p:spPr>
          <a:xfrm flipH="1" flipV="1">
            <a:off x="8059287" y="5469930"/>
            <a:ext cx="412678" cy="437938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75520" y="592077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9" name="Прямая соединительная линия 8"/>
          <p:cNvCxnSpPr>
            <a:stCxn id="10" idx="2"/>
            <a:endCxn id="12" idx="3"/>
          </p:cNvCxnSpPr>
          <p:nvPr/>
        </p:nvCxnSpPr>
        <p:spPr>
          <a:xfrm flipH="1">
            <a:off x="8014163" y="6151608"/>
            <a:ext cx="318617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20612" y="592077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79977" y="5228279"/>
            <a:ext cx="2145578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1079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Прямая соединительная линия 43"/>
          <p:cNvCxnSpPr>
            <a:stCxn id="32" idx="2"/>
            <a:endCxn id="45" idx="3"/>
          </p:cNvCxnSpPr>
          <p:nvPr/>
        </p:nvCxnSpPr>
        <p:spPr>
          <a:xfrm flipH="1">
            <a:off x="7963702" y="6151608"/>
            <a:ext cx="369078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Прошло время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Прямая со стрелкой 10"/>
          <p:cNvCxnSpPr>
            <a:stCxn id="7" idx="0"/>
            <a:endCxn id="26" idx="4"/>
          </p:cNvCxnSpPr>
          <p:nvPr/>
        </p:nvCxnSpPr>
        <p:spPr>
          <a:xfrm flipV="1">
            <a:off x="3647728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94703" y="2665755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70988" y="35810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7" idx="7"/>
            <a:endCxn id="19" idx="3"/>
          </p:cNvCxnSpPr>
          <p:nvPr/>
        </p:nvCxnSpPr>
        <p:spPr>
          <a:xfrm flipV="1">
            <a:off x="3902315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818124" y="5920775"/>
            <a:ext cx="2145578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2152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/>
          <p:cNvCxnSpPr>
            <a:stCxn id="32" idx="2"/>
            <a:endCxn id="34" idx="3"/>
          </p:cNvCxnSpPr>
          <p:nvPr/>
        </p:nvCxnSpPr>
        <p:spPr>
          <a:xfrm flipH="1">
            <a:off x="7963702" y="6151608"/>
            <a:ext cx="369078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А что если в правый добавить из левого?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Прямая со стрелкой 10"/>
          <p:cNvCxnSpPr>
            <a:stCxn id="7" idx="0"/>
            <a:endCxn id="26" idx="4"/>
          </p:cNvCxnSpPr>
          <p:nvPr/>
        </p:nvCxnSpPr>
        <p:spPr>
          <a:xfrm flipV="1">
            <a:off x="3647728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94703" y="2665755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70988" y="35810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7" idx="7"/>
            <a:endCxn id="19" idx="3"/>
          </p:cNvCxnSpPr>
          <p:nvPr/>
        </p:nvCxnSpPr>
        <p:spPr>
          <a:xfrm flipV="1">
            <a:off x="3902315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818124" y="5920775"/>
            <a:ext cx="2145578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384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Для разрешения конфликтов будем использовать </a:t>
            </a:r>
            <a:r>
              <a:rPr lang="en-US" sz="2800" b="1" dirty="0"/>
              <a:t>VS Code</a:t>
            </a:r>
            <a:endParaRPr lang="ru-RU" sz="2800" b="1" dirty="0"/>
          </a:p>
          <a:p>
            <a:r>
              <a:rPr lang="ru-RU" dirty="0"/>
              <a:t>Показывает конфликт он как есть</a:t>
            </a:r>
          </a:p>
          <a:p>
            <a:r>
              <a:rPr lang="ru-RU" dirty="0"/>
              <a:t>Подсветка конфликта, кнопки быстрых действий</a:t>
            </a:r>
          </a:p>
          <a:p>
            <a:r>
              <a:rPr lang="ru-RU" dirty="0"/>
              <a:t>Подсвечивает код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C84E60-0D46-4CFC-BE26-4EE933100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044" y="4653852"/>
            <a:ext cx="1871492" cy="18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103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А что если в правый добавить из левого?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2"/>
            <a:endCxn id="26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1"/>
            <a:endCxn id="19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8436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fetch</a:t>
            </a:r>
            <a:r>
              <a:rPr lang="en-US" dirty="0"/>
              <a:t> – </a:t>
            </a:r>
            <a:r>
              <a:rPr lang="ru-RU" dirty="0"/>
              <a:t>операция получения изменений из другого </a:t>
            </a:r>
            <a:r>
              <a:rPr lang="ru-RU" dirty="0" err="1"/>
              <a:t>репозитория</a:t>
            </a:r>
            <a:endParaRPr lang="ru-RU" dirty="0"/>
          </a:p>
          <a:p>
            <a:r>
              <a:rPr lang="ru-RU" dirty="0"/>
              <a:t>Это </a:t>
            </a:r>
            <a:r>
              <a:rPr lang="ru-RU" b="1" dirty="0"/>
              <a:t>безопасная операция</a:t>
            </a:r>
            <a:r>
              <a:rPr lang="ru-RU" dirty="0"/>
              <a:t> за счет неизменности истории</a:t>
            </a:r>
          </a:p>
          <a:p>
            <a:r>
              <a:rPr lang="ru-RU" dirty="0"/>
              <a:t>В </a:t>
            </a:r>
            <a:r>
              <a:rPr lang="ru-RU" dirty="0" err="1"/>
              <a:t>коммитах</a:t>
            </a:r>
            <a:r>
              <a:rPr lang="ru-RU" dirty="0"/>
              <a:t> может быть «каша», но это уже отдельный вопрос</a:t>
            </a:r>
            <a:endParaRPr lang="en-US" dirty="0"/>
          </a:p>
          <a:p>
            <a:r>
              <a:rPr lang="en-US" dirty="0"/>
              <a:t>Fetch </a:t>
            </a:r>
            <a:r>
              <a:rPr lang="ru-RU" dirty="0"/>
              <a:t>ничего не меняет, просто </a:t>
            </a:r>
            <a:r>
              <a:rPr lang="ru-RU" b="1" dirty="0"/>
              <a:t>позволяет взглянуть шире</a:t>
            </a:r>
            <a:r>
              <a:rPr lang="ru-RU" dirty="0"/>
              <a:t>: на изменения из других </a:t>
            </a:r>
            <a:r>
              <a:rPr lang="ru-RU" dirty="0" err="1"/>
              <a:t>репозиториев</a:t>
            </a:r>
            <a:r>
              <a:rPr lang="ru-RU" dirty="0"/>
              <a:t>, а не только на локальные</a:t>
            </a:r>
          </a:p>
          <a:p>
            <a:r>
              <a:rPr lang="ru-RU" dirty="0"/>
              <a:t>Можно сделать </a:t>
            </a:r>
            <a:r>
              <a:rPr lang="en-US" dirty="0"/>
              <a:t>fetch </a:t>
            </a:r>
            <a:r>
              <a:rPr lang="ru-RU" dirty="0"/>
              <a:t>из любого </a:t>
            </a:r>
            <a:r>
              <a:rPr lang="ru-RU" dirty="0" err="1"/>
              <a:t>репозитория</a:t>
            </a:r>
            <a:r>
              <a:rPr lang="ru-RU" dirty="0"/>
              <a:t>,</a:t>
            </a:r>
            <a:br>
              <a:rPr lang="ru-RU" dirty="0"/>
            </a:br>
            <a:r>
              <a:rPr lang="ru-RU" b="1" dirty="0"/>
              <a:t>даже если нет общих </a:t>
            </a:r>
            <a:r>
              <a:rPr lang="ru-RU" b="1" dirty="0" err="1"/>
              <a:t>коммитов</a:t>
            </a:r>
            <a:endParaRPr lang="ru-RU" b="1" dirty="0"/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25013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Все же, что здесь делать?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2"/>
            <a:endCxn id="26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1"/>
            <a:endCxn id="19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915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Rebase </a:t>
            </a:r>
            <a:r>
              <a:rPr lang="ru-RU" sz="4000" dirty="0"/>
              <a:t>локальной ветки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2"/>
            <a:endCxn id="26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1"/>
            <a:endCxn id="19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7" idx="2"/>
            <a:endCxn id="38" idx="3"/>
          </p:cNvCxnSpPr>
          <p:nvPr/>
        </p:nvCxnSpPr>
        <p:spPr>
          <a:xfrm flipH="1" flipV="1">
            <a:off x="2943217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27" idx="0"/>
            <a:endCxn id="37" idx="4"/>
          </p:cNvCxnSpPr>
          <p:nvPr/>
        </p:nvCxnSpPr>
        <p:spPr>
          <a:xfrm flipV="1">
            <a:off x="3647728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Овал 36"/>
          <p:cNvSpPr/>
          <p:nvPr/>
        </p:nvSpPr>
        <p:spPr>
          <a:xfrm>
            <a:off x="3312295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49666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4628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Теперь все хорошо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1"/>
            <a:endCxn id="26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0"/>
            <a:endCxn id="19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7" idx="2"/>
            <a:endCxn id="38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27" idx="0"/>
            <a:endCxn id="37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Овал 36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2351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Задание</a:t>
            </a:r>
            <a:r>
              <a:rPr lang="en-US" dirty="0"/>
              <a:t> 10. Fetch From Remote</a:t>
            </a:r>
            <a:br>
              <a:rPr lang="en-US" dirty="0"/>
            </a:br>
            <a:r>
              <a:rPr lang="ru-RU" dirty="0"/>
              <a:t>Задание 11. </a:t>
            </a:r>
            <a:r>
              <a:rPr lang="en-US" dirty="0"/>
              <a:t>Interactive Rebase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87283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D5C46E-2943-45DE-B609-0EB3A858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R2. Will Push Force Be With You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A2D8DD-503C-4DCE-AE88-73709A517B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Изменить удаленный репозиторий — это </a:t>
            </a:r>
            <a:r>
              <a:rPr lang="ru-RU" sz="2400" dirty="0" err="1"/>
              <a:t>push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579837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3200" dirty="0"/>
              <a:t>Нельзя вносить изменения и делать </a:t>
            </a:r>
            <a:r>
              <a:rPr lang="ru-RU" sz="3200" dirty="0" err="1"/>
              <a:t>коммиты</a:t>
            </a:r>
            <a:r>
              <a:rPr lang="ru-RU" sz="3200" dirty="0"/>
              <a:t>, используя удаленные ветки – приходится создавать локальные ветки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trike="sngStrike" dirty="0" err="1"/>
              <a:t>Мало</a:t>
            </a:r>
            <a:r>
              <a:rPr lang="ru-RU" dirty="0" err="1"/>
              <a:t>очевидное</a:t>
            </a:r>
            <a:r>
              <a:rPr lang="ru-RU" dirty="0"/>
              <a:t> следствие</a:t>
            </a:r>
          </a:p>
        </p:txBody>
      </p:sp>
    </p:spTree>
    <p:extLst>
      <p:ext uri="{BB962C8B-B14F-4D97-AF65-F5344CB8AC3E}">
        <p14:creationId xmlns:p14="http://schemas.microsoft.com/office/powerpoint/2010/main" val="139515508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Надо отправить изменения</a:t>
            </a:r>
          </a:p>
        </p:txBody>
      </p:sp>
      <p:cxnSp>
        <p:nvCxnSpPr>
          <p:cNvPr id="27" name="Прямая соединительная линия 26"/>
          <p:cNvCxnSpPr>
            <a:stCxn id="32" idx="2"/>
            <a:endCxn id="34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2"/>
            <a:endCxn id="49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6583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Применим </a:t>
            </a:r>
            <a:r>
              <a:rPr lang="en-US" dirty="0"/>
              <a:t>push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48" idx="1"/>
            <a:endCxn id="34" idx="3"/>
          </p:cNvCxnSpPr>
          <p:nvPr/>
        </p:nvCxnSpPr>
        <p:spPr>
          <a:xfrm flipH="1" flipV="1">
            <a:off x="3447002" y="2063895"/>
            <a:ext cx="594211" cy="302698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93887" y="183306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3"/>
            <a:endCxn id="49" idx="3"/>
          </p:cNvCxnSpPr>
          <p:nvPr/>
        </p:nvCxnSpPr>
        <p:spPr>
          <a:xfrm flipH="1">
            <a:off x="3414360" y="2875709"/>
            <a:ext cx="626853" cy="311447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20809" y="2956323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361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Для редактирования </a:t>
            </a:r>
            <a:r>
              <a:rPr lang="en-US" sz="2800" b="1" dirty="0"/>
              <a:t>VS Code</a:t>
            </a:r>
            <a:endParaRPr lang="ru-RU" sz="2800" b="1" dirty="0"/>
          </a:p>
          <a:p>
            <a:r>
              <a:rPr lang="ru-RU" dirty="0"/>
              <a:t>Подсвечивает </a:t>
            </a:r>
            <a:r>
              <a:rPr lang="en-US" dirty="0"/>
              <a:t>Markdown</a:t>
            </a:r>
          </a:p>
          <a:p>
            <a:r>
              <a:rPr lang="ru-RU"/>
              <a:t>Умеет открывать папку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C84E60-0D46-4CFC-BE26-4EE933100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044" y="4653852"/>
            <a:ext cx="1871492" cy="18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307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Применим </a:t>
            </a:r>
            <a:r>
              <a:rPr lang="en-US" dirty="0"/>
              <a:t>push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48" idx="1"/>
            <a:endCxn id="34" idx="3"/>
          </p:cNvCxnSpPr>
          <p:nvPr/>
        </p:nvCxnSpPr>
        <p:spPr>
          <a:xfrm flipH="1" flipV="1">
            <a:off x="3447002" y="2063895"/>
            <a:ext cx="594211" cy="302698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93887" y="183306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9" name="Прямая соединительная линия 38"/>
          <p:cNvCxnSpPr>
            <a:stCxn id="48" idx="3"/>
            <a:endCxn id="49" idx="3"/>
          </p:cNvCxnSpPr>
          <p:nvPr/>
        </p:nvCxnSpPr>
        <p:spPr>
          <a:xfrm flipH="1">
            <a:off x="3414360" y="2875709"/>
            <a:ext cx="626853" cy="311447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20809" y="2956323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117547" y="1773238"/>
            <a:ext cx="4802865" cy="1815882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dirty="0"/>
              <a:t>Раз</a:t>
            </a:r>
            <a:r>
              <a:rPr lang="en-US" sz="2800" dirty="0"/>
              <a:t> </a:t>
            </a:r>
            <a:r>
              <a:rPr lang="en-US" sz="2800" b="1" dirty="0"/>
              <a:t>master</a:t>
            </a:r>
            <a:r>
              <a:rPr lang="en-US" sz="2800" dirty="0"/>
              <a:t> </a:t>
            </a:r>
            <a:r>
              <a:rPr lang="ru-RU" sz="2800" dirty="0"/>
              <a:t>можно влить</a:t>
            </a:r>
            <a:br>
              <a:rPr lang="ru-RU" sz="2800" dirty="0"/>
            </a:br>
            <a:r>
              <a:rPr lang="ru-RU" sz="2800" dirty="0"/>
              <a:t>в </a:t>
            </a:r>
            <a:r>
              <a:rPr lang="en-US" sz="2800" b="1" dirty="0"/>
              <a:t>origin/master</a:t>
            </a:r>
            <a:br>
              <a:rPr lang="ru-RU" sz="2800" dirty="0"/>
            </a:br>
            <a:r>
              <a:rPr lang="ru-RU" sz="2800" dirty="0"/>
              <a:t>через </a:t>
            </a:r>
            <a:r>
              <a:rPr lang="en-US" sz="2800" b="1" dirty="0"/>
              <a:t>fast-forward merge</a:t>
            </a:r>
            <a:r>
              <a:rPr lang="en-US" sz="2800" dirty="0"/>
              <a:t>,</a:t>
            </a:r>
            <a:br>
              <a:rPr lang="ru-RU" sz="2800" dirty="0"/>
            </a:br>
            <a:r>
              <a:rPr lang="ru-RU" sz="2800" dirty="0"/>
              <a:t>то </a:t>
            </a:r>
            <a:r>
              <a:rPr lang="en-US" sz="2800" dirty="0"/>
              <a:t>push </a:t>
            </a:r>
            <a:r>
              <a:rPr lang="ru-RU" sz="2800" dirty="0"/>
              <a:t>будет успешным</a:t>
            </a:r>
          </a:p>
        </p:txBody>
      </p:sp>
    </p:spTree>
    <p:extLst>
      <p:ext uri="{BB962C8B-B14F-4D97-AF65-F5344CB8AC3E}">
        <p14:creationId xmlns:p14="http://schemas.microsoft.com/office/powerpoint/2010/main" val="13566596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800" dirty="0"/>
              <a:t>Отправляет </a:t>
            </a:r>
            <a:r>
              <a:rPr lang="ru-RU" sz="2800" dirty="0" err="1"/>
              <a:t>коммиты</a:t>
            </a:r>
            <a:r>
              <a:rPr lang="ru-RU" sz="2800" dirty="0"/>
              <a:t> в удаленный </a:t>
            </a:r>
            <a:r>
              <a:rPr lang="ru-RU" sz="2800" dirty="0" err="1"/>
              <a:t>репозиторий</a:t>
            </a:r>
            <a:endParaRPr lang="ru-RU" sz="2800" dirty="0"/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Сдвигает ветки в удаленном </a:t>
            </a:r>
            <a:r>
              <a:rPr lang="ru-RU" sz="2800" dirty="0" err="1"/>
              <a:t>репозитории</a:t>
            </a:r>
            <a:endParaRPr lang="ru-RU" sz="2800" dirty="0"/>
          </a:p>
          <a:p>
            <a:pPr marL="457200" indent="-457200">
              <a:buFont typeface="+mj-lt"/>
              <a:buAutoNum type="arabicPeriod"/>
            </a:pPr>
            <a:endParaRPr lang="ru-RU" sz="2800" dirty="0"/>
          </a:p>
          <a:p>
            <a:pPr marL="457200" indent="-457200">
              <a:buFont typeface="+mj-lt"/>
              <a:buAutoNum type="arabicPeriod"/>
            </a:pPr>
            <a:endParaRPr lang="ru-RU" sz="2800" dirty="0"/>
          </a:p>
          <a:p>
            <a:pPr marL="0" indent="0">
              <a:buNone/>
            </a:pPr>
            <a:r>
              <a:rPr lang="ru-RU" sz="2800" b="1" dirty="0"/>
              <a:t>Требует права на запись</a:t>
            </a:r>
            <a:r>
              <a:rPr lang="ru-RU" sz="2800" dirty="0"/>
              <a:t> в удаленный </a:t>
            </a:r>
            <a:r>
              <a:rPr lang="ru-RU" sz="2800" dirty="0" err="1"/>
              <a:t>репозиторий</a:t>
            </a:r>
            <a:r>
              <a:rPr lang="ru-RU" sz="2800" dirty="0"/>
              <a:t>, а следовательно некий способ аутентификации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596510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Удаление ветки – это тоже </a:t>
            </a:r>
            <a:r>
              <a:rPr lang="en-US" sz="2800" dirty="0"/>
              <a:t>push</a:t>
            </a:r>
            <a:r>
              <a:rPr lang="ru-RU" sz="2800" dirty="0"/>
              <a:t>, только другой</a:t>
            </a:r>
          </a:p>
          <a:p>
            <a:pPr marL="0" indent="0">
              <a:buNone/>
            </a:pPr>
            <a:endParaRPr lang="ru-RU" sz="2800" dirty="0"/>
          </a:p>
          <a:p>
            <a:pPr marL="0" indent="0" algn="ctr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push &lt;remote&gt; -d &lt;branch&gt;</a:t>
            </a:r>
            <a:endParaRPr lang="ru-RU" sz="2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В </a:t>
            </a:r>
            <a:r>
              <a:rPr lang="en-US" sz="2800" dirty="0" err="1"/>
              <a:t>Git</a:t>
            </a:r>
            <a:r>
              <a:rPr lang="en-US" sz="2800" dirty="0"/>
              <a:t> Extensions </a:t>
            </a:r>
            <a:r>
              <a:rPr lang="ru-RU" sz="2800" dirty="0"/>
              <a:t>разница между удалением</a:t>
            </a:r>
            <a:br>
              <a:rPr lang="ru-RU" sz="2800" dirty="0"/>
            </a:br>
            <a:r>
              <a:rPr lang="ru-RU" sz="2800" dirty="0"/>
              <a:t>локальной и удаленной ветки особо не чувствуется</a:t>
            </a:r>
          </a:p>
          <a:p>
            <a:pPr marL="0" indent="0">
              <a:buNone/>
            </a:pP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Удаление удаленной </a:t>
            </a:r>
            <a:r>
              <a:rPr lang="ru-RU" strike="sngStrike" dirty="0" err="1"/>
              <a:t>удаленки</a:t>
            </a:r>
            <a:r>
              <a:rPr lang="ru-RU" dirty="0"/>
              <a:t> ветки</a:t>
            </a:r>
          </a:p>
        </p:txBody>
      </p:sp>
    </p:spTree>
    <p:extLst>
      <p:ext uri="{BB962C8B-B14F-4D97-AF65-F5344CB8AC3E}">
        <p14:creationId xmlns:p14="http://schemas.microsoft.com/office/powerpoint/2010/main" val="346068165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Ситуация без </a:t>
            </a:r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9" idx="2"/>
            <a:endCxn id="11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Овал 12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14" name="Прямая со стрелкой 13"/>
          <p:cNvCxnSpPr>
            <a:stCxn id="12" idx="0"/>
            <a:endCxn id="13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18" idx="1"/>
            <a:endCxn id="12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stCxn id="20" idx="2"/>
            <a:endCxn id="24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4" name="Овал 23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25" name="Прямая со стрелкой 24"/>
          <p:cNvCxnSpPr>
            <a:stCxn id="23" idx="0"/>
            <a:endCxn id="24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18" idx="7"/>
            <a:endCxn id="23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9721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Fast-Forward Merge </a:t>
            </a:r>
            <a:r>
              <a:rPr lang="ru-RU" dirty="0"/>
              <a:t>невозможен</a:t>
            </a:r>
          </a:p>
        </p:txBody>
      </p:sp>
      <p:cxnSp>
        <p:nvCxnSpPr>
          <p:cNvPr id="4" name="Прямая соединительная линия 3"/>
          <p:cNvCxnSpPr>
            <a:stCxn id="9" idx="2"/>
            <a:endCxn id="11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2308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Push</a:t>
            </a:r>
            <a:r>
              <a:rPr lang="ru-RU" dirty="0"/>
              <a:t> может помочь…</a:t>
            </a:r>
          </a:p>
        </p:txBody>
      </p:sp>
      <p:cxnSp>
        <p:nvCxnSpPr>
          <p:cNvPr id="4" name="Прямая соединительная линия 3"/>
          <p:cNvCxnSpPr>
            <a:stCxn id="9" idx="2"/>
            <a:endCxn id="11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59781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Push </a:t>
            </a:r>
            <a:r>
              <a:rPr lang="ru-RU" dirty="0"/>
              <a:t>заставит ветку сдвинуться</a:t>
            </a:r>
          </a:p>
        </p:txBody>
      </p:sp>
      <p:cxnSp>
        <p:nvCxnSpPr>
          <p:cNvPr id="4" name="Прямая соединительная линия 3"/>
          <p:cNvCxnSpPr>
            <a:stCxn id="21" idx="1"/>
            <a:endCxn id="11" idx="3"/>
          </p:cNvCxnSpPr>
          <p:nvPr/>
        </p:nvCxnSpPr>
        <p:spPr>
          <a:xfrm flipH="1" flipV="1">
            <a:off x="7948931" y="4185575"/>
            <a:ext cx="489302" cy="541616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95816" y="395474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0944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Push </a:t>
            </a:r>
            <a:r>
              <a:rPr lang="ru-RU" dirty="0"/>
              <a:t>заставит ветку сдвинуться</a:t>
            </a:r>
          </a:p>
        </p:txBody>
      </p:sp>
      <p:cxnSp>
        <p:nvCxnSpPr>
          <p:cNvPr id="4" name="Прямая соединительная линия 3"/>
          <p:cNvCxnSpPr>
            <a:stCxn id="21" idx="1"/>
            <a:endCxn id="11" idx="3"/>
          </p:cNvCxnSpPr>
          <p:nvPr/>
        </p:nvCxnSpPr>
        <p:spPr>
          <a:xfrm flipH="1" flipV="1">
            <a:off x="7948931" y="4185575"/>
            <a:ext cx="489302" cy="541616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95816" y="395474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Умножение 4"/>
          <p:cNvSpPr/>
          <p:nvPr/>
        </p:nvSpPr>
        <p:spPr>
          <a:xfrm>
            <a:off x="3190528" y="3366976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Умножение 16"/>
          <p:cNvSpPr/>
          <p:nvPr/>
        </p:nvSpPr>
        <p:spPr>
          <a:xfrm>
            <a:off x="3182235" y="4527249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 rot="21217935">
            <a:off x="1316298" y="2003279"/>
            <a:ext cx="3004593" cy="892552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600" i="1" dirty="0" err="1">
                <a:solidFill>
                  <a:schemeClr val="accent1"/>
                </a:solidFill>
              </a:rPr>
              <a:t>Коммиты</a:t>
            </a:r>
            <a:r>
              <a:rPr lang="ru-RU" sz="2600" i="1" dirty="0">
                <a:solidFill>
                  <a:schemeClr val="accent1"/>
                </a:solidFill>
              </a:rPr>
              <a:t> будут потеряны</a:t>
            </a:r>
          </a:p>
        </p:txBody>
      </p:sp>
      <p:sp>
        <p:nvSpPr>
          <p:cNvPr id="23" name="TextBox 22"/>
          <p:cNvSpPr txBox="1"/>
          <p:nvPr/>
        </p:nvSpPr>
        <p:spPr>
          <a:xfrm rot="21217935">
            <a:off x="4390883" y="2758506"/>
            <a:ext cx="3712040" cy="892552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600" i="1" dirty="0">
                <a:solidFill>
                  <a:schemeClr val="accent1"/>
                </a:solidFill>
              </a:rPr>
              <a:t>Если их использовали – за тобой придут…</a:t>
            </a:r>
          </a:p>
        </p:txBody>
      </p:sp>
    </p:spTree>
    <p:extLst>
      <p:ext uri="{BB962C8B-B14F-4D97-AF65-F5344CB8AC3E}">
        <p14:creationId xmlns:p14="http://schemas.microsoft.com/office/powerpoint/2010/main" val="16595641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590" y="2852761"/>
            <a:ext cx="9648825" cy="2305027"/>
          </a:xfrm>
        </p:spPr>
        <p:txBody>
          <a:bodyPr/>
          <a:lstStyle/>
          <a:p>
            <a:r>
              <a:rPr lang="ru-RU" dirty="0"/>
              <a:t>Никогда не делай</a:t>
            </a:r>
            <a:br>
              <a:rPr lang="en-US" dirty="0"/>
            </a:br>
            <a:r>
              <a:rPr lang="en-US" dirty="0"/>
              <a:t>Force Push</a:t>
            </a:r>
            <a:br>
              <a:rPr lang="en-US" dirty="0"/>
            </a:br>
            <a:r>
              <a:rPr lang="ru-RU" dirty="0"/>
              <a:t>в </a:t>
            </a:r>
            <a:r>
              <a:rPr lang="en-US" dirty="0"/>
              <a:t>master</a:t>
            </a:r>
            <a:endParaRPr lang="ru-RU" dirty="0"/>
          </a:p>
        </p:txBody>
      </p:sp>
      <p:pic>
        <p:nvPicPr>
          <p:cNvPr id="4098" name="Picture 2" descr="ÐÐ°ÑÑÐ¸Ð½ÐºÐ¸ Ð¿Ð¾ Ð·Ð°Ð¿ÑÐ¾ÑÑ Ð¹Ð¾Ð´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40" y="333375"/>
            <a:ext cx="4038524" cy="252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21217935">
            <a:off x="7353580" y="5133691"/>
            <a:ext cx="3524797" cy="954107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Со своими ветками делай что хочешь</a:t>
            </a:r>
          </a:p>
        </p:txBody>
      </p:sp>
    </p:spTree>
    <p:extLst>
      <p:ext uri="{BB962C8B-B14F-4D97-AF65-F5344CB8AC3E}">
        <p14:creationId xmlns:p14="http://schemas.microsoft.com/office/powerpoint/2010/main" val="19321165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Картина для централизованного </a:t>
            </a:r>
            <a:r>
              <a:rPr lang="ru-RU" sz="3600" dirty="0" err="1"/>
              <a:t>репозитория</a:t>
            </a:r>
            <a:endParaRPr lang="ru-RU" sz="3600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grpSp>
        <p:nvGrpSpPr>
          <p:cNvPr id="8" name="Группа 7"/>
          <p:cNvGrpSpPr/>
          <p:nvPr/>
        </p:nvGrpSpPr>
        <p:grpSpPr>
          <a:xfrm rot="20164733">
            <a:off x="4186886" y="3607142"/>
            <a:ext cx="1027892" cy="756378"/>
            <a:chOff x="5945581" y="4407383"/>
            <a:chExt cx="1027892" cy="756378"/>
          </a:xfrm>
        </p:grpSpPr>
        <p:sp>
          <p:nvSpPr>
            <p:cNvPr id="9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Цилиндр 4"/>
          <p:cNvSpPr/>
          <p:nvPr/>
        </p:nvSpPr>
        <p:spPr>
          <a:xfrm>
            <a:off x="2692381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Цилиндр 10"/>
          <p:cNvSpPr/>
          <p:nvPr/>
        </p:nvSpPr>
        <p:spPr>
          <a:xfrm>
            <a:off x="8275484" y="407201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1963256" y="5933473"/>
            <a:ext cx="2864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https://arnold/repo</a:t>
            </a:r>
            <a:endParaRPr lang="ru-RU" sz="20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082732" y="5935643"/>
            <a:ext cx="2864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https://brayan/repo</a:t>
            </a:r>
            <a:endParaRPr lang="ru-RU" sz="2000" dirty="0"/>
          </a:p>
        </p:txBody>
      </p:sp>
      <p:grpSp>
        <p:nvGrpSpPr>
          <p:cNvPr id="18" name="Группа 17"/>
          <p:cNvGrpSpPr/>
          <p:nvPr/>
        </p:nvGrpSpPr>
        <p:grpSpPr>
          <a:xfrm rot="1544588">
            <a:off x="6974764" y="3597360"/>
            <a:ext cx="1027892" cy="756378"/>
            <a:chOff x="5945581" y="4407383"/>
            <a:chExt cx="1027892" cy="756378"/>
          </a:xfrm>
        </p:grpSpPr>
        <p:sp>
          <p:nvSpPr>
            <p:cNvPr id="19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221351" y="5321580"/>
            <a:ext cx="379078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Здесь создаются </a:t>
            </a:r>
            <a:r>
              <a:rPr lang="ru-RU" sz="2400" dirty="0" err="1">
                <a:solidFill>
                  <a:schemeClr val="accent1"/>
                </a:solidFill>
              </a:rPr>
              <a:t>коммиты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7" name="Прямая со стрелкой 26"/>
          <p:cNvCxnSpPr>
            <a:stCxn id="26" idx="0"/>
          </p:cNvCxnSpPr>
          <p:nvPr/>
        </p:nvCxnSpPr>
        <p:spPr>
          <a:xfrm flipV="1">
            <a:off x="6116742" y="4930281"/>
            <a:ext cx="2770810" cy="391299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H="1" flipV="1">
            <a:off x="3304449" y="4899173"/>
            <a:ext cx="2781095" cy="422407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012132" y="1773238"/>
            <a:ext cx="2911182" cy="1569660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Этот </a:t>
            </a:r>
            <a:r>
              <a:rPr lang="ru-RU" sz="2400" dirty="0" err="1">
                <a:solidFill>
                  <a:schemeClr val="accent1"/>
                </a:solidFill>
              </a:rPr>
              <a:t>репозиторий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обрабатывает пуши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и отдает наработки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при </a:t>
            </a:r>
            <a:r>
              <a:rPr lang="ru-RU" sz="2400" dirty="0" err="1">
                <a:solidFill>
                  <a:schemeClr val="accent1"/>
                </a:solidFill>
              </a:rPr>
              <a:t>фетчах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37" name="Прямая со стрелкой 36"/>
          <p:cNvCxnSpPr>
            <a:stCxn id="34" idx="1"/>
          </p:cNvCxnSpPr>
          <p:nvPr/>
        </p:nvCxnSpPr>
        <p:spPr>
          <a:xfrm flipH="1">
            <a:off x="6085544" y="2558068"/>
            <a:ext cx="1926588" cy="591002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20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800" dirty="0"/>
              <a:t>Особенностей и </a:t>
            </a:r>
            <a:r>
              <a:rPr lang="ru-RU" sz="2800" b="1" dirty="0"/>
              <a:t>нюансов много</a:t>
            </a:r>
            <a:r>
              <a:rPr lang="ru-RU" sz="2800" dirty="0"/>
              <a:t>, а </a:t>
            </a:r>
            <a:r>
              <a:rPr lang="ru-RU" sz="2800" b="1" dirty="0"/>
              <a:t>времени мало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sz="2800" dirty="0"/>
              <a:t>Если </a:t>
            </a:r>
            <a:r>
              <a:rPr lang="ru-RU" sz="2800" b="1" dirty="0"/>
              <a:t>освоить правила</a:t>
            </a:r>
            <a:r>
              <a:rPr lang="ru-RU" sz="2800" dirty="0"/>
              <a:t>,</a:t>
            </a:r>
            <a:br>
              <a:rPr lang="ru-RU" sz="2800" dirty="0"/>
            </a:br>
            <a:r>
              <a:rPr lang="ru-RU" sz="2800" dirty="0"/>
              <a:t>в нюансах легко разобраться</a:t>
            </a:r>
          </a:p>
          <a:p>
            <a:pPr marL="0" indent="0">
              <a:buNone/>
            </a:pPr>
            <a:br>
              <a:rPr lang="ru-RU" sz="2800" dirty="0"/>
            </a:br>
            <a:r>
              <a:rPr lang="ru-RU" sz="2800" dirty="0"/>
              <a:t>					Сформулируем </a:t>
            </a:r>
            <a:r>
              <a:rPr lang="en-US" sz="2800" b="1" dirty="0"/>
              <a:t>11 </a:t>
            </a:r>
            <a:r>
              <a:rPr lang="ru-RU" sz="2800" b="1" dirty="0"/>
              <a:t>правил </a:t>
            </a:r>
            <a:r>
              <a:rPr lang="en-US" sz="2800" b="1" dirty="0" err="1"/>
              <a:t>Git</a:t>
            </a:r>
            <a:br>
              <a:rPr lang="ru-RU" sz="2800" b="1" dirty="0"/>
            </a:br>
            <a:r>
              <a:rPr lang="ru-RU" sz="2800" b="1" dirty="0"/>
              <a:t>					</a:t>
            </a:r>
            <a:r>
              <a:rPr lang="ru-RU" sz="2800" dirty="0"/>
              <a:t>и связанные с ними команды</a:t>
            </a:r>
            <a:endParaRPr lang="ru-RU" sz="2800" b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3074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4077072"/>
            <a:ext cx="2623893" cy="161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22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12. </a:t>
            </a:r>
            <a:r>
              <a:rPr lang="en-US" dirty="0"/>
              <a:t>Push Force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392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Получить последние изменения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Создать локальную ветку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Разработать в ней </a:t>
            </a:r>
            <a:r>
              <a:rPr lang="ru-RU" dirty="0" err="1"/>
              <a:t>фичу</a:t>
            </a:r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Получить последние изменения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Влить мастер в свою ветку (опционально)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Влить свою ветку в мастер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Запушить (если кто-то успел запушить раньше, то повторить 4-7)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для разработчика</a:t>
            </a:r>
          </a:p>
        </p:txBody>
      </p:sp>
    </p:spTree>
    <p:extLst>
      <p:ext uri="{BB962C8B-B14F-4D97-AF65-F5344CB8AC3E}">
        <p14:creationId xmlns:p14="http://schemas.microsoft.com/office/powerpoint/2010/main" val="38958868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ECAE99-EBB5-4EAF-BFE3-ED444579B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R3. Upstream Mapping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84181D-3DA1-49F9-9D14-06DBC6F05C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Связь локальных и удаленных веток устанавливается явно</a:t>
            </a:r>
          </a:p>
        </p:txBody>
      </p:sp>
    </p:spTree>
    <p:extLst>
      <p:ext uri="{BB962C8B-B14F-4D97-AF65-F5344CB8AC3E}">
        <p14:creationId xmlns:p14="http://schemas.microsoft.com/office/powerpoint/2010/main" val="104785365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repository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410809214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repository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8" name="Стрелка: вправо 2"/>
            <p:cNvSpPr/>
            <p:nvPr/>
          </p:nvSpPr>
          <p:spPr>
            <a:xfrm rot="7804736">
              <a:off x="5404401" y="3785726"/>
              <a:ext cx="3324323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3217363" y="2430600"/>
              <a:ext cx="5198089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362" y="2863630"/>
            <a:ext cx="1760536" cy="15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480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800" dirty="0"/>
              <a:t>Никак – надо всегда прописывать обе ветки явно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Должно совпадать имя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Есть внутренняя таблица сопоставления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endParaRPr lang="ru-RU" sz="2800" dirty="0"/>
          </a:p>
          <a:p>
            <a:pPr marL="0" indent="0" algn="ctr">
              <a:buNone/>
            </a:pPr>
            <a:r>
              <a:rPr lang="en-US" sz="3600" dirty="0" err="1"/>
              <a:t>Git</a:t>
            </a:r>
            <a:r>
              <a:rPr lang="en-US" sz="3600" dirty="0"/>
              <a:t> </a:t>
            </a:r>
            <a:r>
              <a:rPr lang="ru-RU" sz="3600" dirty="0"/>
              <a:t>использует </a:t>
            </a:r>
            <a:r>
              <a:rPr lang="ru-RU" sz="3600" b="1" dirty="0"/>
              <a:t>все</a:t>
            </a:r>
            <a:r>
              <a:rPr lang="ru-RU" sz="3600" dirty="0"/>
              <a:t> способы,</a:t>
            </a:r>
            <a:br>
              <a:rPr lang="ru-RU" sz="3600" dirty="0"/>
            </a:br>
            <a:r>
              <a:rPr lang="ru-RU" sz="3600" dirty="0"/>
              <a:t>режим сопоставления можно настраивать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Как </a:t>
            </a:r>
            <a:r>
              <a:rPr lang="en-US" dirty="0"/>
              <a:t>push </a:t>
            </a:r>
            <a:r>
              <a:rPr lang="ru-RU" dirty="0"/>
              <a:t>понимает какую ветку сдвигать?</a:t>
            </a:r>
          </a:p>
        </p:txBody>
      </p:sp>
    </p:spTree>
    <p:extLst>
      <p:ext uri="{BB962C8B-B14F-4D97-AF65-F5344CB8AC3E}">
        <p14:creationId xmlns:p14="http://schemas.microsoft.com/office/powerpoint/2010/main" val="33191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Для основного </a:t>
            </a:r>
            <a:r>
              <a:rPr lang="ru-RU" dirty="0" err="1"/>
              <a:t>репозитория</a:t>
            </a:r>
            <a:endParaRPr lang="ru-RU" dirty="0"/>
          </a:p>
          <a:p>
            <a:r>
              <a:rPr lang="ru-RU" dirty="0"/>
              <a:t>Используется сопоставление из таблицы</a:t>
            </a:r>
          </a:p>
          <a:p>
            <a:r>
              <a:rPr lang="ru-RU" dirty="0"/>
              <a:t>При </a:t>
            </a:r>
            <a:r>
              <a:rPr lang="en-US" dirty="0"/>
              <a:t>push </a:t>
            </a:r>
            <a:r>
              <a:rPr lang="ru-RU" dirty="0"/>
              <a:t>новой ветки достаточно указать намерение</a:t>
            </a:r>
            <a:br>
              <a:rPr lang="ru-RU" dirty="0"/>
            </a:b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push –u origin HEAD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/>
              <a:t>Чтобы создать локальную ветку для удаленной с записью в таблицу достаточно на нее перейти</a:t>
            </a:r>
            <a:br>
              <a:rPr lang="ru-RU" dirty="0"/>
            </a:b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checkout &lt;</a:t>
            </a:r>
            <a:r>
              <a:rPr lang="en-US" dirty="0" err="1">
                <a:latin typeface="Consolas" panose="020B0609020204030204" pitchFamily="49" charset="0"/>
              </a:rPr>
              <a:t>branchname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endParaRPr lang="ru-RU" dirty="0">
              <a:latin typeface="Consolas" panose="020B0609020204030204" pitchFamily="49" charset="0"/>
            </a:endParaRPr>
          </a:p>
          <a:p>
            <a:endParaRPr lang="ru-RU" dirty="0"/>
          </a:p>
          <a:p>
            <a:pPr marL="0" indent="0">
              <a:buNone/>
            </a:pPr>
            <a:r>
              <a:rPr lang="ru-RU" strike="sngStrike" dirty="0"/>
              <a:t>Для других </a:t>
            </a:r>
            <a:r>
              <a:rPr lang="ru-RU" strike="sngStrike" dirty="0" err="1"/>
              <a:t>репозиториев</a:t>
            </a:r>
            <a:r>
              <a:rPr lang="ru-RU" strike="sngStrike" dirty="0"/>
              <a:t> идет сопоставление по имени ветки </a:t>
            </a:r>
            <a:r>
              <a:rPr lang="ru-RU" dirty="0"/>
              <a:t>можно не запоминать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 умолчанию режим </a:t>
            </a:r>
            <a:r>
              <a:rPr lang="en-US" dirty="0"/>
              <a:t>simple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395177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создать привязку для </a:t>
            </a:r>
            <a:r>
              <a:rPr lang="en-US" dirty="0"/>
              <a:t>f1?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32" idx="2"/>
            <a:endCxn id="34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2"/>
            <a:endCxn id="49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21217935">
            <a:off x="6896278" y="5648481"/>
            <a:ext cx="4180099" cy="646331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3600" i="1" dirty="0">
                <a:solidFill>
                  <a:schemeClr val="accent1"/>
                </a:solidFill>
              </a:rPr>
              <a:t>Перейти на ветку</a:t>
            </a:r>
          </a:p>
        </p:txBody>
      </p:sp>
    </p:spTree>
    <p:extLst>
      <p:ext uri="{BB962C8B-B14F-4D97-AF65-F5344CB8AC3E}">
        <p14:creationId xmlns:p14="http://schemas.microsoft.com/office/powerpoint/2010/main" val="8710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создать привязку для </a:t>
            </a:r>
            <a:r>
              <a:rPr lang="en-US" dirty="0"/>
              <a:t>f2?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32" idx="2"/>
            <a:endCxn id="34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2"/>
            <a:endCxn id="49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21217935">
            <a:off x="8249887" y="5568020"/>
            <a:ext cx="1782667" cy="646331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en-US" sz="3600" i="1" dirty="0">
                <a:solidFill>
                  <a:schemeClr val="accent1"/>
                </a:solidFill>
              </a:rPr>
              <a:t>push -u</a:t>
            </a:r>
            <a:endParaRPr lang="ru-RU" sz="36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31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mapping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783591"/>
            <a:ext cx="9648793" cy="466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08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Формат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Правило и теория к нему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Практические задания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Синхронизация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А потом много практики в реальной жизни,</a:t>
            </a:r>
            <a:br>
              <a:rPr lang="ru-RU" sz="2800" dirty="0"/>
            </a:br>
            <a:r>
              <a:rPr lang="ru-RU" sz="2800" dirty="0"/>
              <a:t>				чтобы довести до автоматизма </a:t>
            </a:r>
            <a:r>
              <a:rPr lang="ru-RU" sz="2800" dirty="0">
                <a:sym typeface="Wingdings" panose="05000000000000000000" pitchFamily="2" charset="2"/>
              </a:rPr>
              <a:t>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5122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64566">
            <a:off x="6467009" y="2020057"/>
            <a:ext cx="223224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78586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mapping </a:t>
            </a:r>
            <a:r>
              <a:rPr lang="ru-RU" dirty="0"/>
              <a:t>в </a:t>
            </a:r>
            <a:r>
              <a:rPr lang="en-US" dirty="0"/>
              <a:t>Git Graph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65B1C-C993-4076-B5A8-C79E573D9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619" y="2204864"/>
            <a:ext cx="8754697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1562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dirty="0" err="1">
                <a:latin typeface="Consolas" panose="020B0609020204030204" pitchFamily="49" charset="0"/>
              </a:rPr>
              <a:t>git</a:t>
            </a:r>
            <a:r>
              <a:rPr lang="ru-RU" altLang="ru-RU" dirty="0">
                <a:latin typeface="Consolas" panose="020B0609020204030204" pitchFamily="49" charset="0"/>
              </a:rPr>
              <a:t> </a:t>
            </a:r>
            <a:r>
              <a:rPr lang="en-US" altLang="ru-RU" dirty="0">
                <a:latin typeface="Consolas" panose="020B0609020204030204" pitchFamily="49" charset="0"/>
              </a:rPr>
              <a:t>pull origin =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dirty="0">
                <a:latin typeface="Consolas" panose="020B0609020204030204" pitchFamily="49" charset="0"/>
              </a:rPr>
              <a:t>	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fetch + 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merge origin/&lt;</a:t>
            </a:r>
            <a:r>
              <a:rPr lang="en-US" altLang="ru-RU" dirty="0" err="1">
                <a:latin typeface="Consolas" panose="020B0609020204030204" pitchFamily="49" charset="0"/>
              </a:rPr>
              <a:t>upstream_branch</a:t>
            </a:r>
            <a:r>
              <a:rPr lang="en-US" altLang="ru-RU" dirty="0">
                <a:latin typeface="Consolas" panose="020B0609020204030204" pitchFamily="49" charset="0"/>
              </a:rPr>
              <a:t>&gt;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dirty="0" err="1">
                <a:latin typeface="Consolas" panose="020B0609020204030204" pitchFamily="49" charset="0"/>
              </a:rPr>
              <a:t>git</a:t>
            </a:r>
            <a:r>
              <a:rPr lang="ru-RU" altLang="ru-RU" dirty="0">
                <a:latin typeface="Consolas" panose="020B0609020204030204" pitchFamily="49" charset="0"/>
              </a:rPr>
              <a:t> </a:t>
            </a:r>
            <a:r>
              <a:rPr lang="en-US" altLang="ru-RU" dirty="0">
                <a:latin typeface="Consolas" panose="020B0609020204030204" pitchFamily="49" charset="0"/>
              </a:rPr>
              <a:t>pull --rebase origin =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dirty="0">
                <a:latin typeface="Consolas" panose="020B0609020204030204" pitchFamily="49" charset="0"/>
              </a:rPr>
              <a:t>	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fetch + 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rebase origin/&lt;</a:t>
            </a:r>
            <a:r>
              <a:rPr lang="en-US" altLang="ru-RU" dirty="0" err="1">
                <a:latin typeface="Consolas" panose="020B0609020204030204" pitchFamily="49" charset="0"/>
              </a:rPr>
              <a:t>upstream_branch</a:t>
            </a:r>
            <a:r>
              <a:rPr lang="en-US" altLang="ru-RU" dirty="0">
                <a:latin typeface="Consolas" panose="020B0609020204030204" pitchFamily="49" charset="0"/>
              </a:rPr>
              <a:t>&gt;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Pull </a:t>
            </a:r>
            <a:r>
              <a:rPr lang="ru-RU" sz="2800" dirty="0"/>
              <a:t>нужно знать с какой веткой делать </a:t>
            </a:r>
            <a:r>
              <a:rPr lang="en-US" sz="2800" dirty="0"/>
              <a:t>merge </a:t>
            </a:r>
            <a:r>
              <a:rPr lang="ru-RU" sz="2800" dirty="0"/>
              <a:t>или </a:t>
            </a:r>
            <a:r>
              <a:rPr lang="en-US" sz="2800" dirty="0"/>
              <a:t>rebase</a:t>
            </a:r>
            <a:br>
              <a:rPr lang="ru-RU" sz="2800" dirty="0"/>
            </a:br>
            <a:r>
              <a:rPr lang="ru-RU" sz="2800" dirty="0"/>
              <a:t>и здесь тоже нужно сопоставление веток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</a:t>
            </a:r>
            <a:r>
              <a:rPr lang="ru-RU" dirty="0"/>
              <a:t>тоже использует </a:t>
            </a:r>
            <a:r>
              <a:rPr lang="en-US" dirty="0"/>
              <a:t>upstream mapping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972105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13. </a:t>
            </a:r>
            <a:r>
              <a:rPr lang="en-US" dirty="0"/>
              <a:t>Upstream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777196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Pull Request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53110992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в локальном </a:t>
            </a:r>
            <a:r>
              <a:rPr lang="ru-RU" dirty="0" err="1"/>
              <a:t>репозитории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60761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Отправка изменений в свой удаленный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1941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 – </a:t>
            </a:r>
            <a:r>
              <a:rPr lang="ru-RU" dirty="0"/>
              <a:t>запрос на </a:t>
            </a:r>
            <a:r>
              <a:rPr lang="en-US" dirty="0"/>
              <a:t>fetch + 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93687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Если </a:t>
            </a:r>
            <a:r>
              <a:rPr lang="en-US" dirty="0"/>
              <a:t>PR </a:t>
            </a:r>
            <a:r>
              <a:rPr lang="ru-RU" dirty="0"/>
              <a:t>принят</a:t>
            </a:r>
            <a:r>
              <a:rPr lang="en-US" dirty="0"/>
              <a:t>, </a:t>
            </a:r>
            <a:r>
              <a:rPr lang="ru-RU" dirty="0"/>
              <a:t>то </a:t>
            </a:r>
            <a:r>
              <a:rPr lang="en-US" dirty="0"/>
              <a:t>fetch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78113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92558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Если </a:t>
            </a:r>
            <a:r>
              <a:rPr lang="en-US" dirty="0"/>
              <a:t>PR </a:t>
            </a:r>
            <a:r>
              <a:rPr lang="ru-RU" dirty="0"/>
              <a:t>принят, то </a:t>
            </a:r>
            <a:r>
              <a:rPr lang="en-US" dirty="0"/>
              <a:t>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18273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490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Merge Request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5603243" y="1920036"/>
            <a:ext cx="4693241" cy="4562917"/>
            <a:chOff x="4884847" y="1920036"/>
            <a:chExt cx="4693241" cy="4562917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201350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Центральный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61877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Git</a:t>
            </a:r>
            <a:r>
              <a:rPr lang="en-US" b="1" dirty="0"/>
              <a:t> Extensions + Windows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>
                <a:latin typeface="Consolas" panose="020B0609020204030204" pitchFamily="49" charset="0"/>
              </a:rPr>
              <a:t>git-install.pptx</a:t>
            </a:r>
          </a:p>
          <a:p>
            <a:pPr marL="0" indent="0">
              <a:buNone/>
            </a:pPr>
            <a:r>
              <a:rPr lang="en-US" b="1" dirty="0"/>
              <a:t>CLI + Mac or Linux or Windows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>
                <a:latin typeface="Consolas" panose="020B0609020204030204" pitchFamily="49" charset="0"/>
              </a:rPr>
              <a:t>git-install-cli.md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Установка</a:t>
            </a:r>
          </a:p>
        </p:txBody>
      </p:sp>
    </p:spTree>
    <p:extLst>
      <p:ext uri="{BB962C8B-B14F-4D97-AF65-F5344CB8AC3E}">
        <p14:creationId xmlns:p14="http://schemas.microsoft.com/office/powerpoint/2010/main" val="353593802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в локальном </a:t>
            </a:r>
            <a:r>
              <a:rPr lang="ru-RU" dirty="0" err="1"/>
              <a:t>репозитории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38380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Отправка изменений в удаленный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39935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MR – </a:t>
            </a:r>
            <a:r>
              <a:rPr lang="ru-RU" dirty="0"/>
              <a:t>запрос на </a:t>
            </a:r>
            <a:r>
              <a:rPr lang="en-US" dirty="0"/>
              <a:t>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28106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Если </a:t>
            </a:r>
            <a:r>
              <a:rPr lang="en-US" dirty="0"/>
              <a:t>MR </a:t>
            </a:r>
            <a:r>
              <a:rPr lang="ru-RU" dirty="0"/>
              <a:t>принят, то </a:t>
            </a:r>
            <a:r>
              <a:rPr lang="en-US" dirty="0"/>
              <a:t>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24627" y="2445287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34977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B5666-742D-4B1C-ACF5-9DBACCDB131F}"/>
              </a:ext>
            </a:extLst>
          </p:cNvPr>
          <p:cNvSpPr txBox="1"/>
          <p:nvPr/>
        </p:nvSpPr>
        <p:spPr>
          <a:xfrm>
            <a:off x="8220413" y="2736085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Will Push Force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Be With You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2B852-C4DE-49AE-9F47-641108A4B45C}"/>
              </a:ext>
            </a:extLst>
          </p:cNvPr>
          <p:cNvSpPr txBox="1"/>
          <p:nvPr/>
        </p:nvSpPr>
        <p:spPr>
          <a:xfrm>
            <a:off x="8220413" y="3698932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Upstream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Mapping</a:t>
            </a:r>
            <a:endParaRPr lang="ru-RU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818AA-0867-43DE-9200-926A597F9135}"/>
              </a:ext>
            </a:extLst>
          </p:cNvPr>
          <p:cNvSpPr txBox="1"/>
          <p:nvPr/>
        </p:nvSpPr>
        <p:spPr>
          <a:xfrm>
            <a:off x="8220413" y="1773238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Fetch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Any Time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40646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2F4A8F-6F4A-40DE-92A7-ACE431799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A3. Reset The Difference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32A656-13C7-46A6-80F3-DA669E1C88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Хранятся файлы, разница вычисляется на лету</a:t>
            </a:r>
          </a:p>
        </p:txBody>
      </p:sp>
    </p:spTree>
    <p:extLst>
      <p:ext uri="{BB962C8B-B14F-4D97-AF65-F5344CB8AC3E}">
        <p14:creationId xmlns:p14="http://schemas.microsoft.com/office/powerpoint/2010/main" val="5844226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произойдет при влитии </a:t>
            </a:r>
            <a:r>
              <a:rPr lang="en-US" dirty="0"/>
              <a:t>f1 </a:t>
            </a:r>
            <a:r>
              <a:rPr lang="ru-RU" dirty="0"/>
              <a:t>в </a:t>
            </a:r>
            <a:r>
              <a:rPr lang="en-US" dirty="0"/>
              <a:t>f2?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027" y="1773238"/>
            <a:ext cx="5489945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2547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Произойдет конфликт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12" y="4580409"/>
            <a:ext cx="9641725" cy="19442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56" y="1773237"/>
            <a:ext cx="9576972" cy="239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3460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произойдет при влитии </a:t>
            </a:r>
            <a:r>
              <a:rPr lang="en-US" dirty="0"/>
              <a:t>f1 </a:t>
            </a:r>
            <a:r>
              <a:rPr lang="ru-RU" dirty="0"/>
              <a:t>в </a:t>
            </a:r>
            <a:r>
              <a:rPr lang="en-US" dirty="0"/>
              <a:t>f2?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1773237"/>
            <a:ext cx="4772505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19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Бесконфликтное слияние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264" y="1780292"/>
            <a:ext cx="5549471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29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2A5815-0D47-49F3-8AC4-3D7C9EF8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S1. Everything Is Local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2A45C1-9B60-41EB-AD19-16DF817178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Все работает локально</a:t>
            </a:r>
          </a:p>
        </p:txBody>
      </p:sp>
    </p:spTree>
    <p:extLst>
      <p:ext uri="{BB962C8B-B14F-4D97-AF65-F5344CB8AC3E}">
        <p14:creationId xmlns:p14="http://schemas.microsoft.com/office/powerpoint/2010/main" val="145892033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Почему?</a:t>
            </a:r>
          </a:p>
        </p:txBody>
      </p:sp>
    </p:spTree>
    <p:extLst>
      <p:ext uri="{BB962C8B-B14F-4D97-AF65-F5344CB8AC3E}">
        <p14:creationId xmlns:p14="http://schemas.microsoft.com/office/powerpoint/2010/main" val="35280541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 стрелкой 30"/>
          <p:cNvCxnSpPr>
            <a:stCxn id="12" idx="0"/>
            <a:endCxn id="4" idx="3"/>
          </p:cNvCxnSpPr>
          <p:nvPr/>
        </p:nvCxnSpPr>
        <p:spPr>
          <a:xfrm flipH="1" flipV="1">
            <a:off x="6771000" y="2685031"/>
            <a:ext cx="1584959" cy="50545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0" idx="0"/>
            <a:endCxn id="4" idx="1"/>
          </p:cNvCxnSpPr>
          <p:nvPr/>
        </p:nvCxnSpPr>
        <p:spPr>
          <a:xfrm flipV="1">
            <a:off x="3836041" y="2685031"/>
            <a:ext cx="1584959" cy="52814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7" idx="1"/>
            <a:endCxn id="10" idx="2"/>
          </p:cNvCxnSpPr>
          <p:nvPr/>
        </p:nvCxnSpPr>
        <p:spPr>
          <a:xfrm flipH="1" flipV="1">
            <a:off x="3836041" y="5013176"/>
            <a:ext cx="1584918" cy="61144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3"/>
            <a:endCxn id="12" idx="2"/>
          </p:cNvCxnSpPr>
          <p:nvPr/>
        </p:nvCxnSpPr>
        <p:spPr>
          <a:xfrm flipV="1">
            <a:off x="6770959" y="4990489"/>
            <a:ext cx="1585000" cy="63413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Состояния слева и справа совпадают</a:t>
            </a:r>
            <a:endParaRPr lang="en-US" dirty="0"/>
          </a:p>
        </p:txBody>
      </p:sp>
      <p:sp>
        <p:nvSpPr>
          <p:cNvPr id="4" name="Прямоугольник 3"/>
          <p:cNvSpPr>
            <a:spLocks noChangeAspect="1"/>
          </p:cNvSpPr>
          <p:nvPr/>
        </p:nvSpPr>
        <p:spPr>
          <a:xfrm>
            <a:off x="5421000" y="1785031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ABC</a:t>
            </a:r>
            <a:endParaRPr lang="ru-RU" dirty="0"/>
          </a:p>
        </p:txBody>
      </p:sp>
      <p:sp>
        <p:nvSpPr>
          <p:cNvPr id="10" name="Прямоугольник 9"/>
          <p:cNvSpPr>
            <a:spLocks noChangeAspect="1"/>
          </p:cNvSpPr>
          <p:nvPr/>
        </p:nvSpPr>
        <p:spPr>
          <a:xfrm>
            <a:off x="3161041" y="3213176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ABC</a:t>
            </a:r>
            <a:endParaRPr lang="ru-RU" sz="2800" dirty="0"/>
          </a:p>
        </p:txBody>
      </p:sp>
      <p:sp>
        <p:nvSpPr>
          <p:cNvPr id="12" name="Прямоугольник 11"/>
          <p:cNvSpPr>
            <a:spLocks noChangeAspect="1"/>
          </p:cNvSpPr>
          <p:nvPr/>
        </p:nvSpPr>
        <p:spPr>
          <a:xfrm>
            <a:off x="7680959" y="3190489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ABC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1654306" y="38596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44142" y="388234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/>
          <p:cNvSpPr>
            <a:spLocks noChangeAspect="1"/>
          </p:cNvSpPr>
          <p:nvPr/>
        </p:nvSpPr>
        <p:spPr>
          <a:xfrm>
            <a:off x="5420959" y="4724625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 rot="21217935">
            <a:off x="7447448" y="5290324"/>
            <a:ext cx="3650297" cy="1200329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3600" i="1" dirty="0">
                <a:solidFill>
                  <a:schemeClr val="accent1"/>
                </a:solidFill>
              </a:rPr>
              <a:t>А история не имеет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141376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/>
              <a:t>Каждый </a:t>
            </a:r>
            <a:r>
              <a:rPr lang="ru-RU" sz="2800" dirty="0" err="1"/>
              <a:t>коммит</a:t>
            </a:r>
            <a:r>
              <a:rPr lang="ru-RU" sz="2800" dirty="0"/>
              <a:t> хранит структуру каталога и все файлы состояния директории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/>
              <a:t>Хранение файлов оптимизировано: </a:t>
            </a:r>
            <a:r>
              <a:rPr lang="ru-RU" sz="2800" b="1" dirty="0"/>
              <a:t>файлы не хранятся повторно</a:t>
            </a:r>
            <a:r>
              <a:rPr lang="ru-RU" sz="2800" dirty="0"/>
              <a:t>, потому что в структуре каталога хранятся не сами файлы, а ссылки по </a:t>
            </a:r>
            <a:r>
              <a:rPr lang="ru-RU" sz="2800" dirty="0" err="1"/>
              <a:t>хэшу</a:t>
            </a:r>
            <a:r>
              <a:rPr lang="ru-RU" sz="2800" dirty="0"/>
              <a:t> на них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b="1" dirty="0"/>
              <a:t>Используется сжатие</a:t>
            </a:r>
            <a:r>
              <a:rPr lang="ru-RU" sz="2800" dirty="0"/>
              <a:t>, чтобы текстовые данные занимали меньше места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/>
              <a:t>Разница между </a:t>
            </a:r>
            <a:r>
              <a:rPr lang="ru-RU" sz="2800" dirty="0" err="1"/>
              <a:t>коммитами</a:t>
            </a:r>
            <a:r>
              <a:rPr lang="ru-RU" sz="2800" dirty="0"/>
              <a:t> вычисляется налету и с родителем и с любым другим </a:t>
            </a:r>
            <a:r>
              <a:rPr lang="ru-RU" sz="2800" dirty="0" err="1"/>
              <a:t>коммитом</a:t>
            </a:r>
            <a:endParaRPr lang="ru-RU" sz="2800" dirty="0"/>
          </a:p>
          <a:p>
            <a:pPr marL="514350" indent="-514350">
              <a:buFont typeface="+mj-lt"/>
              <a:buAutoNum type="arabicPeriod"/>
            </a:pP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Хранятся файлы, разница вычисляется на лету</a:t>
            </a:r>
          </a:p>
        </p:txBody>
      </p:sp>
    </p:spTree>
    <p:extLst>
      <p:ext uri="{BB962C8B-B14F-4D97-AF65-F5344CB8AC3E}">
        <p14:creationId xmlns:p14="http://schemas.microsoft.com/office/powerpoint/2010/main" val="364704710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Diff </a:t>
            </a:r>
            <a:r>
              <a:rPr lang="ru-RU" sz="3600" dirty="0"/>
              <a:t>можно получить между любыми </a:t>
            </a:r>
            <a:r>
              <a:rPr lang="ru-RU" sz="3600" dirty="0" err="1"/>
              <a:t>коммитами</a:t>
            </a:r>
            <a:endParaRPr lang="ru-RU" sz="3600" dirty="0"/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7" name="Молния 26"/>
          <p:cNvSpPr/>
          <p:nvPr/>
        </p:nvSpPr>
        <p:spPr>
          <a:xfrm rot="20592523">
            <a:off x="3433859" y="2427851"/>
            <a:ext cx="2204970" cy="141484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96974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Diff </a:t>
            </a:r>
            <a:r>
              <a:rPr lang="ru-RU" sz="3600" dirty="0"/>
              <a:t>можно получить между любыми </a:t>
            </a:r>
            <a:r>
              <a:rPr lang="ru-RU" sz="3600" dirty="0" err="1"/>
              <a:t>коммитами</a:t>
            </a:r>
            <a:endParaRPr lang="ru-RU" sz="3600" dirty="0"/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7" name="Молния 26"/>
          <p:cNvSpPr/>
          <p:nvPr/>
        </p:nvSpPr>
        <p:spPr>
          <a:xfrm rot="20592523">
            <a:off x="3433859" y="2427851"/>
            <a:ext cx="2204970" cy="141484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271464" y="1937733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B.txt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1292" y="1957756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C.txt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1803" y="4245610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8382209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Что изменится при переходе от 4 к 6?</a:t>
            </a:r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7" name="Стрелка: вправо 26"/>
          <p:cNvSpPr/>
          <p:nvPr/>
        </p:nvSpPr>
        <p:spPr>
          <a:xfrm rot="1220853">
            <a:off x="3478066" y="2835979"/>
            <a:ext cx="2204970" cy="790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271464" y="1937733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B.txt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1292" y="1957756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C.txt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1803" y="4245610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925298" y="3451889"/>
            <a:ext cx="3995115" cy="17058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diff </a:t>
            </a:r>
            <a:r>
              <a:rPr lang="ru-RU" sz="2800" b="1" dirty="0">
                <a:solidFill>
                  <a:schemeClr val="tx1"/>
                </a:solidFill>
              </a:rPr>
              <a:t>по сравнению с 4</a:t>
            </a:r>
          </a:p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>-B.txt</a:t>
            </a:r>
          </a:p>
          <a:p>
            <a:r>
              <a:rPr lang="ru-RU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+</a:t>
            </a:r>
            <a:r>
              <a:rPr lang="en-US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C.txt</a:t>
            </a:r>
          </a:p>
        </p:txBody>
      </p:sp>
    </p:spTree>
    <p:extLst>
      <p:ext uri="{BB962C8B-B14F-4D97-AF65-F5344CB8AC3E}">
        <p14:creationId xmlns:p14="http://schemas.microsoft.com/office/powerpoint/2010/main" val="224255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Что изменится при переходе от 6 к 4?</a:t>
            </a:r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1464" y="1937733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B.txt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1292" y="1957756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C.txt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1803" y="4245610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28" name="Стрелка: вправо 27">
            <a:extLst>
              <a:ext uri="{FF2B5EF4-FFF2-40B4-BE49-F238E27FC236}">
                <a16:creationId xmlns:a16="http://schemas.microsoft.com/office/drawing/2014/main" id="{018B97CD-AD2B-470B-9430-E1F0929B21E8}"/>
              </a:ext>
            </a:extLst>
          </p:cNvPr>
          <p:cNvSpPr/>
          <p:nvPr/>
        </p:nvSpPr>
        <p:spPr>
          <a:xfrm rot="12000074">
            <a:off x="3468205" y="2835980"/>
            <a:ext cx="2204970" cy="790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5B3E4B-C768-492F-A202-FEC4BDB68F7E}"/>
              </a:ext>
            </a:extLst>
          </p:cNvPr>
          <p:cNvSpPr txBox="1"/>
          <p:nvPr/>
        </p:nvSpPr>
        <p:spPr>
          <a:xfrm>
            <a:off x="6925298" y="3451889"/>
            <a:ext cx="3995115" cy="17058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diff </a:t>
            </a:r>
            <a:r>
              <a:rPr lang="ru-RU" sz="2800" b="1" dirty="0">
                <a:solidFill>
                  <a:schemeClr val="tx1"/>
                </a:solidFill>
              </a:rPr>
              <a:t>по сравнению с 6</a:t>
            </a:r>
          </a:p>
          <a:p>
            <a:r>
              <a:rPr lang="ru-RU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+</a:t>
            </a:r>
            <a:r>
              <a:rPr lang="en-US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B.txt</a:t>
            </a:r>
          </a:p>
          <a:p>
            <a:r>
              <a:rPr lang="ru-RU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>-</a:t>
            </a:r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>C.txt</a:t>
            </a:r>
          </a:p>
        </p:txBody>
      </p:sp>
    </p:spTree>
    <p:extLst>
      <p:ext uri="{BB962C8B-B14F-4D97-AF65-F5344CB8AC3E}">
        <p14:creationId xmlns:p14="http://schemas.microsoft.com/office/powerpoint/2010/main" val="193406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--hard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1518071" y="1909134"/>
            <a:ext cx="3893838" cy="4544202"/>
            <a:chOff x="1518071" y="1948593"/>
            <a:chExt cx="3893838" cy="4544202"/>
          </a:xfrm>
        </p:grpSpPr>
        <p:cxnSp>
          <p:nvCxnSpPr>
            <p:cNvPr id="8" name="Прямая со стрелкой 7"/>
            <p:cNvCxnSpPr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/>
            <p:cNvCxnSpPr>
              <a:stCxn id="16" idx="3"/>
              <a:endCxn id="19" idx="2"/>
            </p:cNvCxnSpPr>
            <p:nvPr/>
          </p:nvCxnSpPr>
          <p:spPr>
            <a:xfrm>
              <a:off x="2711622" y="4819114"/>
              <a:ext cx="360042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>
              <a:stCxn id="16" idx="0"/>
              <a:endCxn id="15" idx="2"/>
            </p:cNvCxnSpPr>
            <p:nvPr/>
          </p:nvCxnSpPr>
          <p:spPr>
            <a:xfrm flipV="1">
              <a:off x="2114847" y="4304458"/>
              <a:ext cx="1" cy="283823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609826" y="3842793"/>
              <a:ext cx="1010043" cy="461665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HEAD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18071" y="4588281"/>
              <a:ext cx="1193551" cy="461665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f1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Прямая со стрелкой 20"/>
            <p:cNvCxnSpPr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cxnSp>
        <p:nvCxnSpPr>
          <p:cNvPr id="25" name="Прямая соединительная линия 24"/>
          <p:cNvCxnSpPr>
            <a:stCxn id="32" idx="3"/>
            <a:endCxn id="27" idx="1"/>
          </p:cNvCxnSpPr>
          <p:nvPr/>
        </p:nvCxnSpPr>
        <p:spPr>
          <a:xfrm>
            <a:off x="9072277" y="3569796"/>
            <a:ext cx="621219" cy="57325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2" idx="0"/>
            <a:endCxn id="31" idx="2"/>
          </p:cNvCxnSpPr>
          <p:nvPr/>
        </p:nvCxnSpPr>
        <p:spPr>
          <a:xfrm flipV="1">
            <a:off x="8475502" y="3055140"/>
            <a:ext cx="1" cy="2838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70481" y="2593475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78726" y="333896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57150">
            <a:solidFill>
              <a:schemeClr val="accent3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2328449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Переносит ветку</a:t>
            </a:r>
            <a:r>
              <a:rPr lang="ru-RU" sz="3200" dirty="0"/>
              <a:t> вслед за</a:t>
            </a:r>
            <a:r>
              <a:rPr lang="en-US" sz="3200" dirty="0"/>
              <a:t> HEAD</a:t>
            </a:r>
          </a:p>
          <a:p>
            <a:r>
              <a:rPr lang="ru-RU" sz="3200" dirty="0"/>
              <a:t>Выставляет индекс и директорию согласно </a:t>
            </a:r>
            <a:r>
              <a:rPr lang="ru-RU" sz="3200" dirty="0" err="1"/>
              <a:t>коммиту</a:t>
            </a:r>
            <a:r>
              <a:rPr lang="ru-RU" sz="3200" dirty="0"/>
              <a:t>, </a:t>
            </a:r>
            <a:r>
              <a:rPr lang="ru-RU" sz="3200" b="1" dirty="0"/>
              <a:t>устраняет разницу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--hard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204814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--hard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3071664" y="1909134"/>
            <a:ext cx="2340245" cy="4544202"/>
            <a:chOff x="3071664" y="1948593"/>
            <a:chExt cx="2340245" cy="4544202"/>
          </a:xfrm>
        </p:grpSpPr>
        <p:cxnSp>
          <p:nvCxnSpPr>
            <p:cNvPr id="8" name="Прямая со стрелкой 7"/>
            <p:cNvCxnSpPr>
              <a:cxnSpLocks/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cxnSpLocks/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>
              <a:cxnSpLocks/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cxnSpLocks/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cxnSpLocks/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57150">
            <a:solidFill>
              <a:schemeClr val="accent3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0CE7-D8C9-4336-B7A4-B50D9D4913EF}"/>
              </a:ext>
            </a:extLst>
          </p:cNvPr>
          <p:cNvSpPr txBox="1"/>
          <p:nvPr/>
        </p:nvSpPr>
        <p:spPr>
          <a:xfrm>
            <a:off x="3791744" y="226357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AE8BCD-7577-45D1-8821-41968330480B}"/>
              </a:ext>
            </a:extLst>
          </p:cNvPr>
          <p:cNvSpPr txBox="1"/>
          <p:nvPr/>
        </p:nvSpPr>
        <p:spPr>
          <a:xfrm>
            <a:off x="1789903" y="454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49B9AF-DC4B-4490-8AA1-7801D52C1FB8}"/>
              </a:ext>
            </a:extLst>
          </p:cNvPr>
          <p:cNvSpPr txBox="1"/>
          <p:nvPr/>
        </p:nvSpPr>
        <p:spPr>
          <a:xfrm>
            <a:off x="5408392" y="418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9E57B8-BAFB-4462-B7F9-FD286CE32B80}"/>
              </a:ext>
            </a:extLst>
          </p:cNvPr>
          <p:cNvSpPr txBox="1"/>
          <p:nvPr/>
        </p:nvSpPr>
        <p:spPr>
          <a:xfrm>
            <a:off x="6695366" y="453083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529B9B-A275-4A4C-97DD-F95CE851DE66}"/>
              </a:ext>
            </a:extLst>
          </p:cNvPr>
          <p:cNvSpPr txBox="1"/>
          <p:nvPr/>
        </p:nvSpPr>
        <p:spPr>
          <a:xfrm>
            <a:off x="10308123" y="41960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743158-27A6-478D-AA0C-21387E822A6A}"/>
              </a:ext>
            </a:extLst>
          </p:cNvPr>
          <p:cNvSpPr txBox="1"/>
          <p:nvPr/>
        </p:nvSpPr>
        <p:spPr>
          <a:xfrm>
            <a:off x="10308123" y="293548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450F52-82D5-44EA-83CD-29C6717BD0D8}"/>
              </a:ext>
            </a:extLst>
          </p:cNvPr>
          <p:cNvSpPr txBox="1"/>
          <p:nvPr/>
        </p:nvSpPr>
        <p:spPr>
          <a:xfrm>
            <a:off x="10308122" y="177323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903B7B-CC59-4E83-9BA0-19654F179C2E}"/>
              </a:ext>
            </a:extLst>
          </p:cNvPr>
          <p:cNvSpPr txBox="1"/>
          <p:nvPr/>
        </p:nvSpPr>
        <p:spPr>
          <a:xfrm>
            <a:off x="3741399" y="352555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5BDC74-2DED-442B-B8AB-E5D24C0F1119}"/>
              </a:ext>
            </a:extLst>
          </p:cNvPr>
          <p:cNvSpPr txBox="1"/>
          <p:nvPr/>
        </p:nvSpPr>
        <p:spPr>
          <a:xfrm>
            <a:off x="7626609" y="21287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5E7AE8-C376-4DD8-A707-1E1C6BA3A453}"/>
              </a:ext>
            </a:extLst>
          </p:cNvPr>
          <p:cNvSpPr txBox="1"/>
          <p:nvPr/>
        </p:nvSpPr>
        <p:spPr>
          <a:xfrm>
            <a:off x="7626609" y="3429000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5A022B-6FD9-4DDB-A878-253678978A88}"/>
              </a:ext>
            </a:extLst>
          </p:cNvPr>
          <p:cNvSpPr txBox="1"/>
          <p:nvPr/>
        </p:nvSpPr>
        <p:spPr>
          <a:xfrm>
            <a:off x="1789902" y="3327771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652B74-EE25-4E2B-8DBE-D3717595E6EE}"/>
              </a:ext>
            </a:extLst>
          </p:cNvPr>
          <p:cNvSpPr txBox="1"/>
          <p:nvPr/>
        </p:nvSpPr>
        <p:spPr>
          <a:xfrm>
            <a:off x="1789901" y="203571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84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9648859" cy="1921653"/>
          </a:xfrm>
        </p:spPr>
        <p:txBody>
          <a:bodyPr/>
          <a:lstStyle/>
          <a:p>
            <a:pPr marL="0" indent="0">
              <a:buNone/>
            </a:pPr>
            <a:r>
              <a:rPr lang="ru-RU" b="1" dirty="0" err="1"/>
              <a:t>Репозиторий</a:t>
            </a:r>
            <a:r>
              <a:rPr lang="ru-RU" dirty="0"/>
              <a:t> – хранилище кода со всей историей изменений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git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init</a:t>
            </a:r>
            <a:r>
              <a:rPr lang="en-US" sz="2000" dirty="0"/>
              <a:t> </a:t>
            </a:r>
            <a:r>
              <a:rPr lang="ru-RU" sz="2000" dirty="0"/>
              <a:t>– создать </a:t>
            </a:r>
            <a:r>
              <a:rPr lang="ru-RU" sz="2000" dirty="0" err="1"/>
              <a:t>репозиторий</a:t>
            </a:r>
            <a:r>
              <a:rPr lang="ru-RU" sz="2000" dirty="0"/>
              <a:t> для папки</a:t>
            </a:r>
            <a:endParaRPr lang="en-US" sz="20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Репозиторий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363" y="2420888"/>
            <a:ext cx="4004018" cy="1274006"/>
          </a:xfrm>
          <a:prstGeom prst="rect">
            <a:avLst/>
          </a:prstGeom>
        </p:spPr>
      </p:pic>
      <p:grpSp>
        <p:nvGrpSpPr>
          <p:cNvPr id="15" name="Группа 14"/>
          <p:cNvGrpSpPr/>
          <p:nvPr/>
        </p:nvGrpSpPr>
        <p:grpSpPr>
          <a:xfrm>
            <a:off x="1506276" y="3824732"/>
            <a:ext cx="8195129" cy="2699893"/>
            <a:chOff x="1506276" y="3824732"/>
            <a:chExt cx="8195129" cy="2699893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1784" y="3824732"/>
              <a:ext cx="3888431" cy="269989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21217935">
              <a:off x="7193987" y="4790760"/>
              <a:ext cx="2507418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i="1" dirty="0">
                  <a:solidFill>
                    <a:schemeClr val="accent1"/>
                  </a:solidFill>
                </a:rPr>
                <a:t>Не нужен сервер!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06276" y="5301208"/>
              <a:ext cx="1932901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Прямая со стрелкой 11"/>
            <p:cNvCxnSpPr>
              <a:stCxn id="10" idx="0"/>
            </p:cNvCxnSpPr>
            <p:nvPr/>
          </p:nvCxnSpPr>
          <p:spPr>
            <a:xfrm flipV="1">
              <a:off x="2472727" y="4509120"/>
              <a:ext cx="1967089" cy="792088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804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406354-86B3-41D5-AD7A-83892165A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011" y="0"/>
            <a:ext cx="8309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8307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--mixed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1518071" y="1909134"/>
            <a:ext cx="3893838" cy="4544202"/>
            <a:chOff x="1518071" y="1948593"/>
            <a:chExt cx="3893838" cy="4544202"/>
          </a:xfrm>
        </p:grpSpPr>
        <p:cxnSp>
          <p:nvCxnSpPr>
            <p:cNvPr id="8" name="Прямая со стрелкой 7"/>
            <p:cNvCxnSpPr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/>
            <p:cNvCxnSpPr>
              <a:stCxn id="16" idx="3"/>
              <a:endCxn id="19" idx="2"/>
            </p:cNvCxnSpPr>
            <p:nvPr/>
          </p:nvCxnSpPr>
          <p:spPr>
            <a:xfrm>
              <a:off x="2711622" y="4819114"/>
              <a:ext cx="360042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>
              <a:stCxn id="16" idx="0"/>
              <a:endCxn id="15" idx="2"/>
            </p:cNvCxnSpPr>
            <p:nvPr/>
          </p:nvCxnSpPr>
          <p:spPr>
            <a:xfrm flipV="1">
              <a:off x="2114847" y="4304458"/>
              <a:ext cx="1" cy="283823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609826" y="3842793"/>
              <a:ext cx="1010043" cy="461665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HEAD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18071" y="4588281"/>
              <a:ext cx="1193551" cy="461665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f1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Прямая со стрелкой 20"/>
            <p:cNvCxnSpPr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cxnSp>
        <p:nvCxnSpPr>
          <p:cNvPr id="25" name="Прямая соединительная линия 24"/>
          <p:cNvCxnSpPr>
            <a:stCxn id="32" idx="3"/>
            <a:endCxn id="27" idx="1"/>
          </p:cNvCxnSpPr>
          <p:nvPr/>
        </p:nvCxnSpPr>
        <p:spPr>
          <a:xfrm>
            <a:off x="9072277" y="3569796"/>
            <a:ext cx="621219" cy="57325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2" idx="0"/>
            <a:endCxn id="31" idx="2"/>
          </p:cNvCxnSpPr>
          <p:nvPr/>
        </p:nvCxnSpPr>
        <p:spPr>
          <a:xfrm flipV="1">
            <a:off x="8475502" y="3055140"/>
            <a:ext cx="1" cy="2838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70481" y="2593475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78726" y="333896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4707399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Переносит ветку</a:t>
            </a:r>
            <a:r>
              <a:rPr lang="ru-RU" sz="3200" dirty="0"/>
              <a:t> вслед за</a:t>
            </a:r>
            <a:r>
              <a:rPr lang="en-US" sz="3200" dirty="0"/>
              <a:t> HEAD</a:t>
            </a:r>
          </a:p>
          <a:p>
            <a:r>
              <a:rPr lang="ru-RU" sz="3200" dirty="0"/>
              <a:t>Задает индекс согласно </a:t>
            </a:r>
            <a:r>
              <a:rPr lang="ru-RU" sz="3200" dirty="0" err="1"/>
              <a:t>коммиту</a:t>
            </a:r>
            <a:endParaRPr lang="ru-RU" sz="3200" dirty="0"/>
          </a:p>
          <a:p>
            <a:r>
              <a:rPr lang="ru-RU" sz="3200" b="1" dirty="0"/>
              <a:t>Оставляет разницу</a:t>
            </a:r>
            <a:r>
              <a:rPr lang="ru-RU" sz="3200" dirty="0"/>
              <a:t> между исходным и новым состоянием </a:t>
            </a:r>
            <a:r>
              <a:rPr lang="ru-RU" sz="3200" b="1" dirty="0"/>
              <a:t>в директории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--mixed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423734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--mixed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3071664" y="1909134"/>
            <a:ext cx="2340245" cy="4544202"/>
            <a:chOff x="3071664" y="1948593"/>
            <a:chExt cx="2340245" cy="4544202"/>
          </a:xfrm>
        </p:grpSpPr>
        <p:cxnSp>
          <p:nvCxnSpPr>
            <p:cNvPr id="8" name="Прямая со стрелкой 7"/>
            <p:cNvCxnSpPr>
              <a:cxnSpLocks/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cxnSpLocks/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>
              <a:cxnSpLocks/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cxnSpLocks/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cxnSpLocks/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0CE7-D8C9-4336-B7A4-B50D9D4913EF}"/>
              </a:ext>
            </a:extLst>
          </p:cNvPr>
          <p:cNvSpPr txBox="1"/>
          <p:nvPr/>
        </p:nvSpPr>
        <p:spPr>
          <a:xfrm>
            <a:off x="3791744" y="226357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AE8BCD-7577-45D1-8821-41968330480B}"/>
              </a:ext>
            </a:extLst>
          </p:cNvPr>
          <p:cNvSpPr txBox="1"/>
          <p:nvPr/>
        </p:nvSpPr>
        <p:spPr>
          <a:xfrm>
            <a:off x="1789903" y="454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49B9AF-DC4B-4490-8AA1-7801D52C1FB8}"/>
              </a:ext>
            </a:extLst>
          </p:cNvPr>
          <p:cNvSpPr txBox="1"/>
          <p:nvPr/>
        </p:nvSpPr>
        <p:spPr>
          <a:xfrm>
            <a:off x="5408392" y="418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9E57B8-BAFB-4462-B7F9-FD286CE32B80}"/>
              </a:ext>
            </a:extLst>
          </p:cNvPr>
          <p:cNvSpPr txBox="1"/>
          <p:nvPr/>
        </p:nvSpPr>
        <p:spPr>
          <a:xfrm>
            <a:off x="6695366" y="453083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529B9B-A275-4A4C-97DD-F95CE851DE66}"/>
              </a:ext>
            </a:extLst>
          </p:cNvPr>
          <p:cNvSpPr txBox="1"/>
          <p:nvPr/>
        </p:nvSpPr>
        <p:spPr>
          <a:xfrm>
            <a:off x="10308123" y="41960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743158-27A6-478D-AA0C-21387E822A6A}"/>
              </a:ext>
            </a:extLst>
          </p:cNvPr>
          <p:cNvSpPr txBox="1"/>
          <p:nvPr/>
        </p:nvSpPr>
        <p:spPr>
          <a:xfrm>
            <a:off x="10308123" y="293548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450F52-82D5-44EA-83CD-29C6717BD0D8}"/>
              </a:ext>
            </a:extLst>
          </p:cNvPr>
          <p:cNvSpPr txBox="1"/>
          <p:nvPr/>
        </p:nvSpPr>
        <p:spPr>
          <a:xfrm>
            <a:off x="10308122" y="177323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903B7B-CC59-4E83-9BA0-19654F179C2E}"/>
              </a:ext>
            </a:extLst>
          </p:cNvPr>
          <p:cNvSpPr txBox="1"/>
          <p:nvPr/>
        </p:nvSpPr>
        <p:spPr>
          <a:xfrm>
            <a:off x="3741399" y="352555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5BDC74-2DED-442B-B8AB-E5D24C0F1119}"/>
              </a:ext>
            </a:extLst>
          </p:cNvPr>
          <p:cNvSpPr txBox="1"/>
          <p:nvPr/>
        </p:nvSpPr>
        <p:spPr>
          <a:xfrm>
            <a:off x="7626609" y="2128762"/>
            <a:ext cx="1961434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+A, -B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5E7AE8-C376-4DD8-A707-1E1C6BA3A453}"/>
              </a:ext>
            </a:extLst>
          </p:cNvPr>
          <p:cNvSpPr txBox="1"/>
          <p:nvPr/>
        </p:nvSpPr>
        <p:spPr>
          <a:xfrm>
            <a:off x="7626609" y="3429000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5A022B-6FD9-4DDB-A878-253678978A88}"/>
              </a:ext>
            </a:extLst>
          </p:cNvPr>
          <p:cNvSpPr txBox="1"/>
          <p:nvPr/>
        </p:nvSpPr>
        <p:spPr>
          <a:xfrm>
            <a:off x="1789902" y="3327771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652B74-EE25-4E2B-8DBE-D3717595E6EE}"/>
              </a:ext>
            </a:extLst>
          </p:cNvPr>
          <p:cNvSpPr txBox="1"/>
          <p:nvPr/>
        </p:nvSpPr>
        <p:spPr>
          <a:xfrm>
            <a:off x="1789901" y="203571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70490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39EECA9-F649-4759-924D-E9D349EF3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82" y="-257"/>
            <a:ext cx="8239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2952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--soft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1518071" y="1909134"/>
            <a:ext cx="3893838" cy="4544202"/>
            <a:chOff x="1518071" y="1948593"/>
            <a:chExt cx="3893838" cy="4544202"/>
          </a:xfrm>
        </p:grpSpPr>
        <p:cxnSp>
          <p:nvCxnSpPr>
            <p:cNvPr id="8" name="Прямая со стрелкой 7"/>
            <p:cNvCxnSpPr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/>
            <p:cNvCxnSpPr>
              <a:stCxn id="16" idx="3"/>
              <a:endCxn id="19" idx="2"/>
            </p:cNvCxnSpPr>
            <p:nvPr/>
          </p:nvCxnSpPr>
          <p:spPr>
            <a:xfrm>
              <a:off x="2711622" y="4819114"/>
              <a:ext cx="360042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>
              <a:stCxn id="16" idx="0"/>
              <a:endCxn id="15" idx="2"/>
            </p:cNvCxnSpPr>
            <p:nvPr/>
          </p:nvCxnSpPr>
          <p:spPr>
            <a:xfrm flipV="1">
              <a:off x="2114847" y="4304458"/>
              <a:ext cx="1" cy="283823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609826" y="3842793"/>
              <a:ext cx="1010043" cy="461665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HEAD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18071" y="4588281"/>
              <a:ext cx="1193551" cy="461665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f1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Прямая со стрелкой 20"/>
            <p:cNvCxnSpPr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cxnSp>
        <p:nvCxnSpPr>
          <p:cNvPr id="25" name="Прямая соединительная линия 24"/>
          <p:cNvCxnSpPr>
            <a:stCxn id="32" idx="3"/>
            <a:endCxn id="27" idx="1"/>
          </p:cNvCxnSpPr>
          <p:nvPr/>
        </p:nvCxnSpPr>
        <p:spPr>
          <a:xfrm>
            <a:off x="9072277" y="3569796"/>
            <a:ext cx="621219" cy="57325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2" idx="0"/>
            <a:endCxn id="31" idx="2"/>
          </p:cNvCxnSpPr>
          <p:nvPr/>
        </p:nvCxnSpPr>
        <p:spPr>
          <a:xfrm flipV="1">
            <a:off x="8475502" y="3055140"/>
            <a:ext cx="1" cy="2838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70481" y="2593475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78726" y="333896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114300" cmpd="dbl">
            <a:solidFill>
              <a:schemeClr val="accent4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0418096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Переносит ветку</a:t>
            </a:r>
            <a:r>
              <a:rPr lang="ru-RU" sz="3200" dirty="0"/>
              <a:t> вслед за</a:t>
            </a:r>
            <a:r>
              <a:rPr lang="en-US" sz="3200" dirty="0"/>
              <a:t> HEAD</a:t>
            </a:r>
          </a:p>
          <a:p>
            <a:r>
              <a:rPr lang="ru-RU" sz="3200" dirty="0"/>
              <a:t>Не задает ни индекс, ни директорию согласно </a:t>
            </a:r>
            <a:r>
              <a:rPr lang="ru-RU" sz="3200" dirty="0" err="1"/>
              <a:t>коммиту</a:t>
            </a:r>
            <a:endParaRPr lang="ru-RU" sz="3200" dirty="0"/>
          </a:p>
          <a:p>
            <a:r>
              <a:rPr lang="ru-RU" sz="3200" b="1" dirty="0"/>
              <a:t>Оставляет разницу</a:t>
            </a:r>
            <a:r>
              <a:rPr lang="ru-RU" sz="3200" dirty="0"/>
              <a:t> между исходным и новым состоянием </a:t>
            </a:r>
            <a:r>
              <a:rPr lang="ru-RU" sz="3200" b="1" dirty="0"/>
              <a:t>в индексе</a:t>
            </a:r>
            <a:r>
              <a:rPr lang="ru-RU" sz="3200" dirty="0"/>
              <a:t> и директории</a:t>
            </a:r>
            <a:endParaRPr lang="ru-RU" sz="3200" b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--soft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029340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--soft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3071664" y="1909134"/>
            <a:ext cx="2340245" cy="4544202"/>
            <a:chOff x="3071664" y="1948593"/>
            <a:chExt cx="2340245" cy="4544202"/>
          </a:xfrm>
        </p:grpSpPr>
        <p:cxnSp>
          <p:nvCxnSpPr>
            <p:cNvPr id="8" name="Прямая со стрелкой 7"/>
            <p:cNvCxnSpPr>
              <a:cxnSpLocks/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cxnSpLocks/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>
              <a:cxnSpLocks/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cxnSpLocks/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cxnSpLocks/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4"/>
            </a:fgClr>
            <a:bgClr>
              <a:schemeClr val="bg1"/>
            </a:bgClr>
          </a:pattFill>
          <a:ln w="114300" cmpd="dbl">
            <a:solidFill>
              <a:schemeClr val="accent4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0CE7-D8C9-4336-B7A4-B50D9D4913EF}"/>
              </a:ext>
            </a:extLst>
          </p:cNvPr>
          <p:cNvSpPr txBox="1"/>
          <p:nvPr/>
        </p:nvSpPr>
        <p:spPr>
          <a:xfrm>
            <a:off x="3791744" y="226357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AE8BCD-7577-45D1-8821-41968330480B}"/>
              </a:ext>
            </a:extLst>
          </p:cNvPr>
          <p:cNvSpPr txBox="1"/>
          <p:nvPr/>
        </p:nvSpPr>
        <p:spPr>
          <a:xfrm>
            <a:off x="1789903" y="454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49B9AF-DC4B-4490-8AA1-7801D52C1FB8}"/>
              </a:ext>
            </a:extLst>
          </p:cNvPr>
          <p:cNvSpPr txBox="1"/>
          <p:nvPr/>
        </p:nvSpPr>
        <p:spPr>
          <a:xfrm>
            <a:off x="5408392" y="418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9E57B8-BAFB-4462-B7F9-FD286CE32B80}"/>
              </a:ext>
            </a:extLst>
          </p:cNvPr>
          <p:cNvSpPr txBox="1"/>
          <p:nvPr/>
        </p:nvSpPr>
        <p:spPr>
          <a:xfrm>
            <a:off x="6695366" y="453083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529B9B-A275-4A4C-97DD-F95CE851DE66}"/>
              </a:ext>
            </a:extLst>
          </p:cNvPr>
          <p:cNvSpPr txBox="1"/>
          <p:nvPr/>
        </p:nvSpPr>
        <p:spPr>
          <a:xfrm>
            <a:off x="10308123" y="41960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743158-27A6-478D-AA0C-21387E822A6A}"/>
              </a:ext>
            </a:extLst>
          </p:cNvPr>
          <p:cNvSpPr txBox="1"/>
          <p:nvPr/>
        </p:nvSpPr>
        <p:spPr>
          <a:xfrm>
            <a:off x="10308123" y="293548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450F52-82D5-44EA-83CD-29C6717BD0D8}"/>
              </a:ext>
            </a:extLst>
          </p:cNvPr>
          <p:cNvSpPr txBox="1"/>
          <p:nvPr/>
        </p:nvSpPr>
        <p:spPr>
          <a:xfrm>
            <a:off x="10308122" y="177323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903B7B-CC59-4E83-9BA0-19654F179C2E}"/>
              </a:ext>
            </a:extLst>
          </p:cNvPr>
          <p:cNvSpPr txBox="1"/>
          <p:nvPr/>
        </p:nvSpPr>
        <p:spPr>
          <a:xfrm>
            <a:off x="3741399" y="352555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5BDC74-2DED-442B-B8AB-E5D24C0F1119}"/>
              </a:ext>
            </a:extLst>
          </p:cNvPr>
          <p:cNvSpPr txBox="1"/>
          <p:nvPr/>
        </p:nvSpPr>
        <p:spPr>
          <a:xfrm>
            <a:off x="7626609" y="21287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5E7AE8-C376-4DD8-A707-1E1C6BA3A453}"/>
              </a:ext>
            </a:extLst>
          </p:cNvPr>
          <p:cNvSpPr txBox="1"/>
          <p:nvPr/>
        </p:nvSpPr>
        <p:spPr>
          <a:xfrm>
            <a:off x="7626609" y="3429000"/>
            <a:ext cx="1961434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+A, -B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5A022B-6FD9-4DDB-A878-253678978A88}"/>
              </a:ext>
            </a:extLst>
          </p:cNvPr>
          <p:cNvSpPr txBox="1"/>
          <p:nvPr/>
        </p:nvSpPr>
        <p:spPr>
          <a:xfrm>
            <a:off x="1789902" y="3327771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652B74-EE25-4E2B-8DBE-D3717595E6EE}"/>
              </a:ext>
            </a:extLst>
          </p:cNvPr>
          <p:cNvSpPr txBox="1"/>
          <p:nvPr/>
        </p:nvSpPr>
        <p:spPr>
          <a:xfrm>
            <a:off x="1789901" y="203571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40313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0F7997-BBDB-482C-9E96-08A80894E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326" y="-1462"/>
            <a:ext cx="8243348" cy="686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7245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Тайник для временного </a:t>
            </a:r>
            <a:r>
              <a:rPr lang="ru-RU" sz="2800" b="1" dirty="0"/>
              <a:t>сохранения изменений</a:t>
            </a:r>
            <a:br>
              <a:rPr lang="ru-RU" sz="2800" dirty="0"/>
            </a:br>
            <a:r>
              <a:rPr lang="ru-RU" sz="2800" dirty="0"/>
              <a:t>После сохраненные изменения можно восстановить</a:t>
            </a:r>
            <a:br>
              <a:rPr lang="ru-RU" sz="2800" dirty="0"/>
            </a:br>
            <a:r>
              <a:rPr lang="ru-RU" sz="2800" dirty="0"/>
              <a:t>в том же или в другом месте</a:t>
            </a:r>
          </a:p>
          <a:p>
            <a:pPr marL="0" indent="0">
              <a:buNone/>
            </a:pPr>
            <a:r>
              <a:rPr lang="ru-RU" sz="2800" dirty="0"/>
              <a:t>Обычно работает по принципу стека: </a:t>
            </a:r>
            <a:r>
              <a:rPr lang="en-US" sz="2800" dirty="0"/>
              <a:t>push, pop</a:t>
            </a:r>
          </a:p>
          <a:p>
            <a:pPr marL="0" indent="0">
              <a:buNone/>
            </a:pPr>
            <a:r>
              <a:rPr lang="ru-RU" sz="2800" dirty="0"/>
              <a:t>Можно применять сохраненные изменения неоднократно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Stash</a:t>
            </a:r>
            <a:endParaRPr lang="ru-RU" dirty="0"/>
          </a:p>
        </p:txBody>
      </p:sp>
      <p:pic>
        <p:nvPicPr>
          <p:cNvPr id="5122" name="Picture 2" descr="ÐÐ°ÑÑÐ¸Ð½ÐºÐ¸ Ð¿Ð¾ Ð·Ð°Ð¿ÑÐ¾ÑÑ ÑÐ°Ð¹Ð½Ð¸Ðº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4539977"/>
            <a:ext cx="3528269" cy="198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764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Клонирование</a:t>
            </a:r>
          </a:p>
        </p:txBody>
      </p:sp>
      <p:sp>
        <p:nvSpPr>
          <p:cNvPr id="4" name="Объект 5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9648859" cy="1921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Чтобы работать над существующим проектом надо скопировать </a:t>
            </a:r>
            <a:r>
              <a:rPr lang="ru-RU" sz="2800" dirty="0" err="1"/>
              <a:t>репозиторий</a:t>
            </a:r>
            <a:r>
              <a:rPr lang="ru-RU" sz="2800" dirty="0"/>
              <a:t> локально – </a:t>
            </a:r>
            <a:r>
              <a:rPr lang="ru-RU" sz="2800" b="1" dirty="0" err="1"/>
              <a:t>склонировать</a:t>
            </a:r>
            <a:endParaRPr lang="ru-RU" sz="2800" b="1" dirty="0"/>
          </a:p>
          <a:p>
            <a:pPr marL="0" indent="0">
              <a:buNone/>
            </a:pPr>
            <a:endParaRPr lang="ru-RU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git</a:t>
            </a:r>
            <a:r>
              <a:rPr lang="en-US" sz="2000" dirty="0">
                <a:latin typeface="Consolas" panose="020B0609020204030204" pitchFamily="49" charset="0"/>
              </a:rPr>
              <a:t> clone &lt;</a:t>
            </a:r>
            <a:r>
              <a:rPr lang="en-US" sz="2000" dirty="0" err="1">
                <a:latin typeface="Consolas" panose="020B0609020204030204" pitchFamily="49" charset="0"/>
              </a:rPr>
              <a:t>url</a:t>
            </a:r>
            <a:r>
              <a:rPr lang="en-US" sz="2000" dirty="0">
                <a:latin typeface="Consolas" panose="020B0609020204030204" pitchFamily="49" charset="0"/>
              </a:rPr>
              <a:t>&gt;</a:t>
            </a:r>
            <a:r>
              <a:rPr lang="en-US" sz="2000" dirty="0"/>
              <a:t> </a:t>
            </a:r>
            <a:r>
              <a:rPr lang="ru-RU" sz="2000" dirty="0"/>
              <a:t>– </a:t>
            </a:r>
            <a:r>
              <a:rPr lang="ru-RU" sz="2000" dirty="0" err="1"/>
              <a:t>склонировать</a:t>
            </a:r>
            <a:r>
              <a:rPr lang="ru-RU" sz="2000" dirty="0"/>
              <a:t> </a:t>
            </a:r>
            <a:r>
              <a:rPr lang="ru-RU" sz="2000" dirty="0" err="1"/>
              <a:t>репозиторий</a:t>
            </a:r>
            <a:endParaRPr lang="en-US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3140968"/>
            <a:ext cx="2324100" cy="828675"/>
          </a:xfrm>
          <a:prstGeom prst="rect">
            <a:avLst/>
          </a:prstGeom>
        </p:spPr>
      </p:pic>
      <p:sp>
        <p:nvSpPr>
          <p:cNvPr id="6" name="Цилиндр 5"/>
          <p:cNvSpPr/>
          <p:nvPr/>
        </p:nvSpPr>
        <p:spPr>
          <a:xfrm>
            <a:off x="3569888" y="3861753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7" name="Цилиндр 6"/>
          <p:cNvSpPr/>
          <p:nvPr/>
        </p:nvSpPr>
        <p:spPr>
          <a:xfrm>
            <a:off x="6240016" y="4941168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: вправо 2"/>
          <p:cNvSpPr/>
          <p:nvPr/>
        </p:nvSpPr>
        <p:spPr>
          <a:xfrm rot="1420529">
            <a:off x="5055552" y="4837563"/>
            <a:ext cx="922933" cy="48463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824192" y="5466419"/>
            <a:ext cx="252274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Локальная копия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75520" y="4387004"/>
            <a:ext cx="170174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На сервере</a:t>
            </a:r>
          </a:p>
        </p:txBody>
      </p:sp>
    </p:spTree>
    <p:extLst>
      <p:ext uri="{BB962C8B-B14F-4D97-AF65-F5344CB8AC3E}">
        <p14:creationId xmlns:p14="http://schemas.microsoft.com/office/powerpoint/2010/main" val="83081263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14. </a:t>
            </a:r>
            <a:r>
              <a:rPr lang="en-US" dirty="0"/>
              <a:t>Stash</a:t>
            </a:r>
            <a:br>
              <a:rPr lang="en-US" dirty="0"/>
            </a:br>
            <a:r>
              <a:rPr lang="ru-RU" dirty="0"/>
              <a:t>Задание 15. </a:t>
            </a:r>
            <a:r>
              <a:rPr lang="en-US" dirty="0"/>
              <a:t>Hard Reset</a:t>
            </a:r>
            <a:br>
              <a:rPr lang="en-US" dirty="0"/>
            </a:br>
            <a:r>
              <a:rPr lang="ru-RU" dirty="0"/>
              <a:t>Задание 16. </a:t>
            </a:r>
            <a:r>
              <a:rPr lang="en-US" dirty="0"/>
              <a:t>Soft Reset (optional)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846100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B5666-742D-4B1C-ACF5-9DBACCDB131F}"/>
              </a:ext>
            </a:extLst>
          </p:cNvPr>
          <p:cNvSpPr txBox="1"/>
          <p:nvPr/>
        </p:nvSpPr>
        <p:spPr>
          <a:xfrm>
            <a:off x="8220413" y="2736085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Will Push Force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Be With You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BCD81-4B97-4D07-8DE6-4A6B08F6C117}"/>
              </a:ext>
            </a:extLst>
          </p:cNvPr>
          <p:cNvSpPr txBox="1"/>
          <p:nvPr/>
        </p:nvSpPr>
        <p:spPr>
          <a:xfrm>
            <a:off x="4746000" y="3698932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>
                <a:latin typeface="+mj-lt"/>
              </a:rPr>
              <a:t>Reset</a:t>
            </a:r>
            <a:br>
              <a:rPr lang="en-US" sz="2400">
                <a:latin typeface="+mj-lt"/>
              </a:rPr>
            </a:br>
            <a:r>
              <a:rPr lang="en-US" sz="2400">
                <a:latin typeface="+mj-lt"/>
              </a:rPr>
              <a:t>The Difference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2B852-C4DE-49AE-9F47-641108A4B45C}"/>
              </a:ext>
            </a:extLst>
          </p:cNvPr>
          <p:cNvSpPr txBox="1"/>
          <p:nvPr/>
        </p:nvSpPr>
        <p:spPr>
          <a:xfrm>
            <a:off x="8220413" y="3698932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Upstream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Mapping</a:t>
            </a:r>
            <a:endParaRPr lang="ru-RU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818AA-0867-43DE-9200-926A597F9135}"/>
              </a:ext>
            </a:extLst>
          </p:cNvPr>
          <p:cNvSpPr txBox="1"/>
          <p:nvPr/>
        </p:nvSpPr>
        <p:spPr>
          <a:xfrm>
            <a:off x="8220413" y="1773238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Fetch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Any Time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527803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2CE985-327E-4554-845D-68E67DD2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H1. Helpful And Configurable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3E8343-5B4A-4688-9DD9-616FFBB3AA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Гибкая настройка под любой процесс</a:t>
            </a:r>
          </a:p>
        </p:txBody>
      </p:sp>
    </p:spTree>
    <p:extLst>
      <p:ext uri="{BB962C8B-B14F-4D97-AF65-F5344CB8AC3E}">
        <p14:creationId xmlns:p14="http://schemas.microsoft.com/office/powerpoint/2010/main" val="62313392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help commit</a:t>
            </a:r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commit --help</a:t>
            </a:r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commit -h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Помощь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397" y="3862419"/>
            <a:ext cx="2916139" cy="26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8102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b="1" dirty="0" err="1">
                <a:latin typeface="Consolas" panose="020B0609020204030204" pitchFamily="49" charset="0"/>
              </a:rPr>
              <a:t>gitconfig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[core]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excludesFile</a:t>
            </a:r>
            <a:endParaRPr lang="en-US" dirty="0"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endParaRPr lang="ru-RU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b="1" dirty="0">
                <a:latin typeface="Consolas" panose="020B0609020204030204" pitchFamily="49" charset="0"/>
              </a:rPr>
              <a:t>для </a:t>
            </a:r>
            <a:r>
              <a:rPr lang="ru-RU" b="1" dirty="0" err="1">
                <a:latin typeface="Consolas" panose="020B0609020204030204" pitchFamily="49" charset="0"/>
              </a:rPr>
              <a:t>репозитория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dirty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&lt;repo&gt;/.</a:t>
            </a: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/info/exclude</a:t>
            </a:r>
          </a:p>
          <a:p>
            <a:pPr marL="0" indent="0">
              <a:spcAft>
                <a:spcPts val="0"/>
              </a:spcAft>
              <a:buNone/>
            </a:pPr>
            <a:endParaRPr lang="ru-RU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b="1" dirty="0">
                <a:latin typeface="Consolas" panose="020B0609020204030204" pitchFamily="49" charset="0"/>
              </a:rPr>
              <a:t>в любой папке и ее подпапках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dirty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gitignore</a:t>
            </a:r>
            <a:endParaRPr lang="ru-RU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Игнорирование файлов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8019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b="1" dirty="0" err="1">
                <a:latin typeface="Consolas" panose="020B0609020204030204" pitchFamily="49" charset="0"/>
              </a:rPr>
              <a:t>gitconfig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[alias]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co = checkout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ci = commit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st</a:t>
            </a:r>
            <a:r>
              <a:rPr lang="en-US" dirty="0">
                <a:latin typeface="Consolas" panose="020B0609020204030204" pitchFamily="49" charset="0"/>
              </a:rPr>
              <a:t> = status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br</a:t>
            </a:r>
            <a:r>
              <a:rPr lang="en-US" dirty="0">
                <a:latin typeface="Consolas" panose="020B0609020204030204" pitchFamily="49" charset="0"/>
              </a:rPr>
              <a:t> = branch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97757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b="1" dirty="0" err="1">
                <a:latin typeface="Consolas" panose="020B0609020204030204" pitchFamily="49" charset="0"/>
              </a:rPr>
              <a:t>gitconfig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[core]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autocrlf</a:t>
            </a:r>
            <a:r>
              <a:rPr lang="en-US" dirty="0">
                <a:latin typeface="Consolas" panose="020B0609020204030204" pitchFamily="49" charset="0"/>
              </a:rPr>
              <a:t> = true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safecrlf</a:t>
            </a:r>
            <a:r>
              <a:rPr lang="en-US" dirty="0">
                <a:latin typeface="Consolas" panose="020B0609020204030204" pitchFamily="49" charset="0"/>
              </a:rPr>
              <a:t> = true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b="1" dirty="0">
                <a:latin typeface="Consolas" panose="020B0609020204030204" pitchFamily="49" charset="0"/>
              </a:rPr>
              <a:t>команды</a:t>
            </a:r>
          </a:p>
          <a:p>
            <a:pPr marL="0" indent="0">
              <a:spcAft>
                <a:spcPts val="0"/>
              </a:spcAft>
              <a:buNone/>
            </a:pPr>
            <a:r>
              <a:rPr lang="ru-RU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config --global </a:t>
            </a:r>
            <a:r>
              <a:rPr lang="en-US" dirty="0" err="1">
                <a:latin typeface="Consolas" panose="020B0609020204030204" pitchFamily="49" charset="0"/>
              </a:rPr>
              <a:t>core.autocrlf</a:t>
            </a:r>
            <a:r>
              <a:rPr lang="en-US" dirty="0">
                <a:latin typeface="Consolas" panose="020B0609020204030204" pitchFamily="49" charset="0"/>
              </a:rPr>
              <a:t> true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config --global </a:t>
            </a:r>
            <a:r>
              <a:rPr lang="en-US" dirty="0" err="1">
                <a:latin typeface="Consolas" panose="020B0609020204030204" pitchFamily="49" charset="0"/>
              </a:rPr>
              <a:t>core.safecrlf</a:t>
            </a:r>
            <a:r>
              <a:rPr lang="en-US" dirty="0">
                <a:latin typeface="Consolas" panose="020B0609020204030204" pitchFamily="49" charset="0"/>
              </a:rPr>
              <a:t> true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 err="1">
                <a:latin typeface="Consolas" panose="020B0609020204030204" pitchFamily="49" charset="0"/>
              </a:rPr>
              <a:t>autocrlf</a:t>
            </a:r>
            <a:r>
              <a:rPr lang="en-US" dirty="0">
                <a:latin typeface="Consolas" panose="020B0609020204030204" pitchFamily="49" charset="0"/>
              </a:rPr>
              <a:t> – </a:t>
            </a:r>
            <a:r>
              <a:rPr lang="ru-RU" dirty="0">
                <a:latin typeface="Consolas" panose="020B0609020204030204" pitchFamily="49" charset="0"/>
              </a:rPr>
              <a:t>преобразование \</a:t>
            </a:r>
            <a:r>
              <a:rPr lang="en-US" dirty="0">
                <a:latin typeface="Consolas" panose="020B0609020204030204" pitchFamily="49" charset="0"/>
              </a:rPr>
              <a:t>r\n </a:t>
            </a:r>
            <a:r>
              <a:rPr lang="ru-RU" dirty="0">
                <a:latin typeface="Consolas" panose="020B0609020204030204" pitchFamily="49" charset="0"/>
              </a:rPr>
              <a:t>в \</a:t>
            </a:r>
            <a:r>
              <a:rPr lang="en-US" dirty="0">
                <a:latin typeface="Consolas" panose="020B0609020204030204" pitchFamily="49" charset="0"/>
              </a:rPr>
              <a:t>n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 err="1">
                <a:latin typeface="Consolas" panose="020B0609020204030204" pitchFamily="49" charset="0"/>
              </a:rPr>
              <a:t>safecrlf</a:t>
            </a:r>
            <a:r>
              <a:rPr lang="en-US" dirty="0">
                <a:latin typeface="Consolas" panose="020B0609020204030204" pitchFamily="49" charset="0"/>
              </a:rPr>
              <a:t> – </a:t>
            </a:r>
            <a:r>
              <a:rPr lang="ru-RU" dirty="0">
                <a:latin typeface="Consolas" panose="020B0609020204030204" pitchFamily="49" charset="0"/>
              </a:rPr>
              <a:t>проверка обратимости преобразования \</a:t>
            </a:r>
            <a:r>
              <a:rPr lang="en-US" dirty="0">
                <a:latin typeface="Consolas" panose="020B0609020204030204" pitchFamily="49" charset="0"/>
              </a:rPr>
              <a:t>r\n </a:t>
            </a:r>
            <a:r>
              <a:rPr lang="ru-RU" dirty="0">
                <a:latin typeface="Consolas" panose="020B0609020204030204" pitchFamily="49" charset="0"/>
              </a:rPr>
              <a:t>в \</a:t>
            </a:r>
            <a:r>
              <a:rPr lang="en-US" dirty="0">
                <a:latin typeface="Consolas" panose="020B0609020204030204" pitchFamily="49" charset="0"/>
              </a:rPr>
              <a:t>n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для </a:t>
            </a:r>
            <a:r>
              <a:rPr lang="en-US" dirty="0"/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52273768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B5666-742D-4B1C-ACF5-9DBACCDB131F}"/>
              </a:ext>
            </a:extLst>
          </p:cNvPr>
          <p:cNvSpPr txBox="1"/>
          <p:nvPr/>
        </p:nvSpPr>
        <p:spPr>
          <a:xfrm>
            <a:off x="8220413" y="2736085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Will Push Force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Be With You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BCD81-4B97-4D07-8DE6-4A6B08F6C117}"/>
              </a:ext>
            </a:extLst>
          </p:cNvPr>
          <p:cNvSpPr txBox="1"/>
          <p:nvPr/>
        </p:nvSpPr>
        <p:spPr>
          <a:xfrm>
            <a:off x="4746000" y="3698932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>
                <a:latin typeface="+mj-lt"/>
              </a:rPr>
              <a:t>Reset</a:t>
            </a:r>
            <a:br>
              <a:rPr lang="en-US" sz="2400">
                <a:latin typeface="+mj-lt"/>
              </a:rPr>
            </a:br>
            <a:r>
              <a:rPr lang="en-US" sz="2400">
                <a:latin typeface="+mj-lt"/>
              </a:rPr>
              <a:t>The Difference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2B852-C4DE-49AE-9F47-641108A4B45C}"/>
              </a:ext>
            </a:extLst>
          </p:cNvPr>
          <p:cNvSpPr txBox="1"/>
          <p:nvPr/>
        </p:nvSpPr>
        <p:spPr>
          <a:xfrm>
            <a:off x="8220413" y="3698932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Upstream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Mapping</a:t>
            </a:r>
            <a:endParaRPr lang="ru-RU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818AA-0867-43DE-9200-926A597F9135}"/>
              </a:ext>
            </a:extLst>
          </p:cNvPr>
          <p:cNvSpPr txBox="1"/>
          <p:nvPr/>
        </p:nvSpPr>
        <p:spPr>
          <a:xfrm>
            <a:off x="8220413" y="1773238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Fetch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Any Time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49959-F19B-4A77-A369-4B3605A3FD6B}"/>
              </a:ext>
            </a:extLst>
          </p:cNvPr>
          <p:cNvSpPr txBox="1"/>
          <p:nvPr/>
        </p:nvSpPr>
        <p:spPr>
          <a:xfrm>
            <a:off x="1288162" y="5624625"/>
            <a:ext cx="9632251" cy="900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Helpful And Configurable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606192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B5EE58-A3C7-435A-8F51-CD60508C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Блиц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D41D56-E45B-4D9E-A143-1E49210C7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764704"/>
            <a:ext cx="4287448" cy="25724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892109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1CD8A-2635-4F06-A0AD-4D7E948AB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подключить </a:t>
            </a:r>
            <a:r>
              <a:rPr lang="en-US" sz="3600" dirty="0"/>
              <a:t>Git</a:t>
            </a:r>
            <a:r>
              <a:rPr lang="ru-RU" sz="3600" dirty="0"/>
              <a:t> к папке,</a:t>
            </a:r>
            <a:br>
              <a:rPr lang="ru-RU" sz="3600" dirty="0"/>
            </a:br>
            <a:r>
              <a:rPr lang="ru-RU" sz="3600" dirty="0"/>
              <a:t>в который ты делаешь тестовое задание</a:t>
            </a:r>
          </a:p>
        </p:txBody>
      </p:sp>
    </p:spTree>
    <p:extLst>
      <p:ext uri="{BB962C8B-B14F-4D97-AF65-F5344CB8AC3E}">
        <p14:creationId xmlns:p14="http://schemas.microsoft.com/office/powerpoint/2010/main" val="2663907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ru-RU" dirty="0"/>
              <a:t>на </a:t>
            </a:r>
            <a:r>
              <a:rPr lang="en-US" dirty="0"/>
              <a:t>GitHub</a:t>
            </a:r>
            <a:endParaRPr lang="ru-RU" dirty="0"/>
          </a:p>
        </p:txBody>
      </p:sp>
      <p:grpSp>
        <p:nvGrpSpPr>
          <p:cNvPr id="19" name="Группа 18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10" name="Цилиндр 9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6" name="Цилиндр 15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8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59543103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57522B-3525-4033-974B-656625BCC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загрузить локальный репозиторий</a:t>
            </a:r>
            <a:br>
              <a:rPr lang="ru-RU" sz="3600" dirty="0"/>
            </a:br>
            <a:r>
              <a:rPr lang="ru-RU" sz="3600" dirty="0"/>
              <a:t>с тестовым заданием на </a:t>
            </a:r>
            <a:r>
              <a:rPr lang="en-US" sz="3600" dirty="0"/>
              <a:t>GitHub </a:t>
            </a:r>
            <a:r>
              <a:rPr lang="ru-RU" sz="3600" dirty="0"/>
              <a:t>для проверки</a:t>
            </a:r>
          </a:p>
        </p:txBody>
      </p:sp>
    </p:spTree>
    <p:extLst>
      <p:ext uri="{BB962C8B-B14F-4D97-AF65-F5344CB8AC3E}">
        <p14:creationId xmlns:p14="http://schemas.microsoft.com/office/powerpoint/2010/main" val="277664393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2D3D8F-178E-425F-8071-BC1C76CD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подключиться к разработке сервиса</a:t>
            </a:r>
            <a:br>
              <a:rPr lang="ru-RU" sz="3600" dirty="0"/>
            </a:br>
            <a:r>
              <a:rPr lang="ru-RU" sz="3600" dirty="0"/>
              <a:t>в отдельном репозитории</a:t>
            </a:r>
          </a:p>
        </p:txBody>
      </p:sp>
    </p:spTree>
    <p:extLst>
      <p:ext uri="{BB962C8B-B14F-4D97-AF65-F5344CB8AC3E}">
        <p14:creationId xmlns:p14="http://schemas.microsoft.com/office/powerpoint/2010/main" val="353880582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3F382-A18C-402A-95B5-D5D925D1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начать разработку новой фичи</a:t>
            </a:r>
          </a:p>
        </p:txBody>
      </p:sp>
    </p:spTree>
    <p:extLst>
      <p:ext uri="{BB962C8B-B14F-4D97-AF65-F5344CB8AC3E}">
        <p14:creationId xmlns:p14="http://schemas.microsoft.com/office/powerpoint/2010/main" val="28413734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358E9-4862-4833-A7C5-B6996246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Сделаны некоторые изменения,</a:t>
            </a:r>
            <a:br>
              <a:rPr lang="ru-RU" sz="3600" dirty="0"/>
            </a:br>
            <a:r>
              <a:rPr lang="ru-RU" sz="3600" dirty="0"/>
              <a:t>надо их сохранить в репозитории</a:t>
            </a:r>
          </a:p>
        </p:txBody>
      </p:sp>
    </p:spTree>
    <p:extLst>
      <p:ext uri="{BB962C8B-B14F-4D97-AF65-F5344CB8AC3E}">
        <p14:creationId xmlns:p14="http://schemas.microsoft.com/office/powerpoint/2010/main" val="15897175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D5CC3A-773A-4331-B2A3-85077583C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Ты забыл добавить кое-что</a:t>
            </a:r>
            <a:br>
              <a:rPr lang="ru-RU" sz="3600" dirty="0"/>
            </a:br>
            <a:r>
              <a:rPr lang="ru-RU" sz="3600" dirty="0"/>
              <a:t>в последний коммит, а надо</a:t>
            </a:r>
          </a:p>
        </p:txBody>
      </p:sp>
    </p:spTree>
    <p:extLst>
      <p:ext uri="{BB962C8B-B14F-4D97-AF65-F5344CB8AC3E}">
        <p14:creationId xmlns:p14="http://schemas.microsoft.com/office/powerpoint/2010/main" val="289849885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CA6758-948C-4285-B963-10C77109D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сделать так, чтобы новая фича была доступна для 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365294012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A45C43-C810-4308-84C7-E211AA713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Тестировщик попросил,</a:t>
            </a:r>
            <a:br>
              <a:rPr lang="ru-RU" sz="3600" dirty="0"/>
            </a:br>
            <a:r>
              <a:rPr lang="ru-RU" sz="3600" dirty="0"/>
              <a:t>чтобы последние исправления из </a:t>
            </a:r>
            <a:r>
              <a:rPr lang="en-US" sz="3600" dirty="0"/>
              <a:t>master</a:t>
            </a:r>
            <a:br>
              <a:rPr lang="ru-RU" sz="3600" dirty="0"/>
            </a:br>
            <a:r>
              <a:rPr lang="ru-RU" sz="3600" dirty="0"/>
              <a:t>тоже были в ветке с фичей</a:t>
            </a:r>
          </a:p>
        </p:txBody>
      </p:sp>
    </p:spTree>
    <p:extLst>
      <p:ext uri="{BB962C8B-B14F-4D97-AF65-F5344CB8AC3E}">
        <p14:creationId xmlns:p14="http://schemas.microsoft.com/office/powerpoint/2010/main" val="130566392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547A4A-C629-4562-B777-329216B5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При влитии исправлений</a:t>
            </a:r>
            <a:br>
              <a:rPr lang="ru-RU" sz="3600" dirty="0"/>
            </a:br>
            <a:r>
              <a:rPr lang="ru-RU" sz="3600" dirty="0"/>
              <a:t>из </a:t>
            </a:r>
            <a:r>
              <a:rPr lang="en-US" sz="3600" dirty="0"/>
              <a:t>master </a:t>
            </a:r>
            <a:r>
              <a:rPr lang="ru-RU" sz="3600" dirty="0"/>
              <a:t>возникли конфликты</a:t>
            </a:r>
          </a:p>
        </p:txBody>
      </p:sp>
    </p:spTree>
    <p:extLst>
      <p:ext uri="{BB962C8B-B14F-4D97-AF65-F5344CB8AC3E}">
        <p14:creationId xmlns:p14="http://schemas.microsoft.com/office/powerpoint/2010/main" val="84684303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8C3EE-FB72-479C-A37D-B2112624F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Пора сделать релиз фичи,</a:t>
            </a:r>
            <a:br>
              <a:rPr lang="ru-RU" sz="3600" dirty="0"/>
            </a:br>
            <a:r>
              <a:rPr lang="ru-RU" sz="3600" dirty="0"/>
              <a:t>у вас фичи </a:t>
            </a:r>
            <a:r>
              <a:rPr lang="ru-RU" sz="3600" dirty="0" err="1"/>
              <a:t>релизятся</a:t>
            </a:r>
            <a:r>
              <a:rPr lang="ru-RU" sz="3600" dirty="0"/>
              <a:t> из </a:t>
            </a:r>
            <a:r>
              <a:rPr lang="en-US" sz="3600" dirty="0"/>
              <a:t>master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93705860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12433-728D-4627-96B6-FE08F8F0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помочь другому разработчику</a:t>
            </a:r>
            <a:br>
              <a:rPr lang="en-US" sz="3600" dirty="0"/>
            </a:br>
            <a:r>
              <a:rPr lang="ru-RU" sz="3600" dirty="0"/>
              <a:t>сделать фичу</a:t>
            </a:r>
          </a:p>
        </p:txBody>
      </p:sp>
    </p:spTree>
    <p:extLst>
      <p:ext uri="{BB962C8B-B14F-4D97-AF65-F5344CB8AC3E}">
        <p14:creationId xmlns:p14="http://schemas.microsoft.com/office/powerpoint/2010/main" val="2677688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06ED0-F57A-4EEB-8C35-B79A4700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Мотивация</a:t>
            </a:r>
          </a:p>
        </p:txBody>
      </p:sp>
    </p:spTree>
    <p:extLst>
      <p:ext uri="{BB962C8B-B14F-4D97-AF65-F5344CB8AC3E}">
        <p14:creationId xmlns:p14="http://schemas.microsoft.com/office/powerpoint/2010/main" val="4277341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ru-RU" dirty="0"/>
              <a:t>на </a:t>
            </a:r>
            <a:r>
              <a:rPr lang="en-US" dirty="0"/>
              <a:t>GitHub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28" y="2924944"/>
            <a:ext cx="9495343" cy="27129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519904" y="1767114"/>
            <a:ext cx="2016256" cy="461665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Сделать </a:t>
            </a:r>
            <a:r>
              <a:rPr lang="ru-RU" sz="2400" dirty="0" err="1">
                <a:solidFill>
                  <a:schemeClr val="accent1"/>
                </a:solidFill>
              </a:rPr>
              <a:t>форк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7536160" y="2204864"/>
            <a:ext cx="2592288" cy="1008112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86840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287DCB-36A6-4753-A152-E2A97B1C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За день ты сделал некоторые изменения</a:t>
            </a:r>
            <a:br>
              <a:rPr lang="ru-RU" sz="3600" dirty="0"/>
            </a:br>
            <a:r>
              <a:rPr lang="ru-RU" sz="3600" dirty="0"/>
              <a:t>и решил ими поделиться</a:t>
            </a:r>
          </a:p>
        </p:txBody>
      </p:sp>
    </p:spTree>
    <p:extLst>
      <p:ext uri="{BB962C8B-B14F-4D97-AF65-F5344CB8AC3E}">
        <p14:creationId xmlns:p14="http://schemas.microsoft.com/office/powerpoint/2010/main" val="346747963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756F2-91B2-4955-8D82-A9E56DADD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Оказалось, что</a:t>
            </a:r>
            <a:r>
              <a:rPr lang="en-US" sz="3600" dirty="0"/>
              <a:t> </a:t>
            </a:r>
            <a:r>
              <a:rPr lang="ru-RU" sz="3600" dirty="0"/>
              <a:t>твой напарник</a:t>
            </a:r>
            <a:br>
              <a:rPr lang="ru-RU" sz="3600" dirty="0"/>
            </a:br>
            <a:r>
              <a:rPr lang="ru-RU" sz="3600" dirty="0"/>
              <a:t>тоже сделал изменения</a:t>
            </a:r>
            <a:br>
              <a:rPr lang="ru-RU" sz="3600" dirty="0"/>
            </a:br>
            <a:br>
              <a:rPr lang="ru-RU" sz="3600" dirty="0"/>
            </a:br>
            <a:r>
              <a:rPr lang="ru-RU" sz="3600" dirty="0"/>
              <a:t>Надо их получить, а затем</a:t>
            </a:r>
            <a:br>
              <a:rPr lang="ru-RU" sz="3600" dirty="0"/>
            </a:br>
            <a:r>
              <a:rPr lang="ru-RU" sz="3600" dirty="0"/>
              <a:t>опубликовать свои изменения</a:t>
            </a:r>
          </a:p>
        </p:txBody>
      </p:sp>
    </p:spTree>
    <p:extLst>
      <p:ext uri="{BB962C8B-B14F-4D97-AF65-F5344CB8AC3E}">
        <p14:creationId xmlns:p14="http://schemas.microsoft.com/office/powerpoint/2010/main" val="408960793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484F29-1129-4A14-AD7B-FE5CA02BE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/>
              <a:t>На следующий день ты продолжил</a:t>
            </a:r>
            <a:br>
              <a:rPr lang="ru-RU" sz="4000" dirty="0"/>
            </a:br>
            <a:r>
              <a:rPr lang="ru-RU" sz="4000" dirty="0"/>
              <a:t>работать над фичей,</a:t>
            </a:r>
            <a:br>
              <a:rPr lang="ru-RU" sz="4000" dirty="0"/>
            </a:br>
            <a:r>
              <a:rPr lang="ru-RU" sz="4000" dirty="0"/>
              <a:t>но тебя срочно попросили починить</a:t>
            </a:r>
            <a:br>
              <a:rPr lang="ru-RU" sz="4000" dirty="0"/>
            </a:br>
            <a:r>
              <a:rPr lang="ru-RU" sz="4000" dirty="0"/>
              <a:t>опечатку прямо в </a:t>
            </a:r>
            <a:r>
              <a:rPr lang="en-US" sz="4000" dirty="0"/>
              <a:t>master</a:t>
            </a:r>
            <a:br>
              <a:rPr lang="ru-RU" sz="4000" dirty="0"/>
            </a:br>
            <a:br>
              <a:rPr lang="en-US" sz="4000" dirty="0"/>
            </a:br>
            <a:r>
              <a:rPr lang="ru-RU" sz="4000" dirty="0"/>
              <a:t>ЧТО ТВОРЯТ =/</a:t>
            </a:r>
          </a:p>
        </p:txBody>
      </p:sp>
    </p:spTree>
    <p:extLst>
      <p:ext uri="{BB962C8B-B14F-4D97-AF65-F5344CB8AC3E}">
        <p14:creationId xmlns:p14="http://schemas.microsoft.com/office/powerpoint/2010/main" val="210527067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CFB6AE-9958-4E4C-8196-FC597ACD4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/>
              <a:t>Ты поправил опечатку, </a:t>
            </a:r>
            <a:r>
              <a:rPr lang="ru-RU" sz="3600" dirty="0" err="1"/>
              <a:t>закоммитил</a:t>
            </a:r>
            <a:r>
              <a:rPr lang="ru-RU" sz="3600" dirty="0"/>
              <a:t> в </a:t>
            </a:r>
            <a:r>
              <a:rPr lang="en-US" sz="3600" dirty="0"/>
              <a:t>master</a:t>
            </a:r>
            <a:br>
              <a:rPr lang="ru-RU" sz="3600" dirty="0"/>
            </a:br>
            <a:r>
              <a:rPr lang="ru-RU" sz="3600" dirty="0"/>
              <a:t>и получил изменения в </a:t>
            </a:r>
            <a:r>
              <a:rPr lang="en-US" sz="3600" dirty="0"/>
              <a:t>origin/master</a:t>
            </a:r>
            <a:br>
              <a:rPr lang="ru-RU" sz="3600" dirty="0"/>
            </a:br>
            <a:br>
              <a:rPr lang="en-US" sz="3600" dirty="0"/>
            </a:br>
            <a:r>
              <a:rPr lang="ru-RU" sz="3600" dirty="0"/>
              <a:t>Ты решил переключиться на </a:t>
            </a:r>
            <a:r>
              <a:rPr lang="en-US" sz="3600" dirty="0"/>
              <a:t>origin/master</a:t>
            </a:r>
            <a:r>
              <a:rPr lang="ru-RU" sz="3600" dirty="0"/>
              <a:t>,</a:t>
            </a:r>
            <a:br>
              <a:rPr lang="ru-RU" sz="3600" dirty="0"/>
            </a:br>
            <a:r>
              <a:rPr lang="en-US" sz="3600" dirty="0"/>
              <a:t>Git Extension</a:t>
            </a:r>
            <a:r>
              <a:rPr lang="ru-RU" sz="3600" dirty="0"/>
              <a:t> предложил сделать </a:t>
            </a:r>
            <a:r>
              <a:rPr lang="en-US" sz="3600" dirty="0"/>
              <a:t>reset master</a:t>
            </a:r>
            <a:br>
              <a:rPr lang="ru-RU" sz="3600" dirty="0"/>
            </a:br>
            <a:r>
              <a:rPr lang="ru-RU" sz="3600" dirty="0"/>
              <a:t>на </a:t>
            </a:r>
            <a:r>
              <a:rPr lang="en-US" sz="3600" dirty="0"/>
              <a:t>origin/master</a:t>
            </a:r>
            <a:r>
              <a:rPr lang="ru-RU" sz="3600" dirty="0"/>
              <a:t>, а ты машинально согласился…</a:t>
            </a:r>
          </a:p>
        </p:txBody>
      </p:sp>
    </p:spTree>
    <p:extLst>
      <p:ext uri="{BB962C8B-B14F-4D97-AF65-F5344CB8AC3E}">
        <p14:creationId xmlns:p14="http://schemas.microsoft.com/office/powerpoint/2010/main" val="282046719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01973F-A5B5-43A0-AB49-B1A489D2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Ты вернулся к фиче,</a:t>
            </a:r>
            <a:br>
              <a:rPr lang="ru-RU" sz="3600" dirty="0"/>
            </a:br>
            <a:r>
              <a:rPr lang="ru-RU" sz="3600" dirty="0"/>
              <a:t>которую делал с другим разработчиком</a:t>
            </a:r>
          </a:p>
        </p:txBody>
      </p:sp>
    </p:spTree>
    <p:extLst>
      <p:ext uri="{BB962C8B-B14F-4D97-AF65-F5344CB8AC3E}">
        <p14:creationId xmlns:p14="http://schemas.microsoft.com/office/powerpoint/2010/main" val="22436876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E34B5A-D18A-4C1E-AB18-305734DB2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/>
              <a:t>У твоего напарника сегодня выходной</a:t>
            </a:r>
            <a:br>
              <a:rPr lang="en-US" sz="4000" dirty="0"/>
            </a:br>
            <a:br>
              <a:rPr lang="ru-RU" sz="4000" dirty="0"/>
            </a:br>
            <a:r>
              <a:rPr lang="ru-RU" sz="4000" dirty="0"/>
              <a:t>Ты доделал изменения,</a:t>
            </a:r>
            <a:br>
              <a:rPr lang="ru-RU" sz="4000" dirty="0"/>
            </a:br>
            <a:r>
              <a:rPr lang="ru-RU" sz="4000" dirty="0"/>
              <a:t>о которых вы договаривались</a:t>
            </a:r>
            <a:br>
              <a:rPr lang="ru-RU" sz="4000" dirty="0"/>
            </a:br>
            <a:r>
              <a:rPr lang="ru-RU" sz="4000" dirty="0"/>
              <a:t>Их надо сохранить перед тем,</a:t>
            </a:r>
            <a:br>
              <a:rPr lang="ru-RU" sz="4000" dirty="0"/>
            </a:br>
            <a:r>
              <a:rPr lang="ru-RU" sz="4000" dirty="0"/>
              <a:t>как переходить к следующей задаче</a:t>
            </a:r>
          </a:p>
        </p:txBody>
      </p:sp>
    </p:spTree>
    <p:extLst>
      <p:ext uri="{BB962C8B-B14F-4D97-AF65-F5344CB8AC3E}">
        <p14:creationId xmlns:p14="http://schemas.microsoft.com/office/powerpoint/2010/main" val="181313789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5BC24-580A-4585-B9BE-471B6DA33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Ты начал делать новую задачу</a:t>
            </a:r>
            <a:br>
              <a:rPr lang="en-US" sz="3600" dirty="0"/>
            </a:br>
            <a:r>
              <a:rPr lang="ru-RU" sz="3600" dirty="0"/>
              <a:t>и сделал первый коммит</a:t>
            </a:r>
            <a:br>
              <a:rPr lang="ru-RU" sz="3600" dirty="0"/>
            </a:br>
            <a:r>
              <a:rPr lang="ru-RU" sz="3600" dirty="0"/>
              <a:t>Но понял, что забыл завести ветку,</a:t>
            </a:r>
            <a:br>
              <a:rPr lang="en-US" sz="3600" dirty="0"/>
            </a:br>
            <a:r>
              <a:rPr lang="ru-RU" sz="3600" dirty="0"/>
              <a:t>а коммит ушел в </a:t>
            </a:r>
            <a:r>
              <a:rPr lang="en-US" sz="3600" dirty="0"/>
              <a:t>master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32120313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74B2A-6103-4681-B140-E9EFC675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Разработка не клеилась…</a:t>
            </a:r>
            <a:br>
              <a:rPr lang="ru-RU" sz="3600" dirty="0"/>
            </a:br>
            <a:r>
              <a:rPr lang="ru-RU" sz="3600" dirty="0"/>
              <a:t>Ты сделал десяток коммитов,</a:t>
            </a:r>
            <a:r>
              <a:rPr lang="en-US" sz="3600" dirty="0"/>
              <a:t> </a:t>
            </a:r>
            <a:r>
              <a:rPr lang="ru-RU" sz="3600" dirty="0"/>
              <a:t>перед тем</a:t>
            </a:r>
            <a:br>
              <a:rPr lang="en-US" sz="3600" dirty="0"/>
            </a:br>
            <a:r>
              <a:rPr lang="ru-RU" sz="3600" dirty="0"/>
              <a:t>как понял, как решать задачу</a:t>
            </a:r>
            <a:br>
              <a:rPr lang="ru-RU" sz="3600" dirty="0"/>
            </a:br>
            <a:r>
              <a:rPr lang="ru-RU" sz="3600" dirty="0"/>
              <a:t>Чтобы избежать позора, ты решил заменить</a:t>
            </a:r>
            <a:br>
              <a:rPr lang="ru-RU" sz="3600" dirty="0"/>
            </a:br>
            <a:r>
              <a:rPr lang="ru-RU" sz="3600" dirty="0"/>
              <a:t>эти коммиты на один</a:t>
            </a:r>
          </a:p>
        </p:txBody>
      </p:sp>
    </p:spTree>
    <p:extLst>
      <p:ext uri="{BB962C8B-B14F-4D97-AF65-F5344CB8AC3E}">
        <p14:creationId xmlns:p14="http://schemas.microsoft.com/office/powerpoint/2010/main" val="29534641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64C44B-A234-4180-A167-4D4A8B740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Чтобы список веток был коротким,</a:t>
            </a:r>
            <a:br>
              <a:rPr lang="ru-RU" sz="3600" dirty="0"/>
            </a:br>
            <a:r>
              <a:rPr lang="ru-RU" sz="3600" dirty="0"/>
              <a:t>ты решил удалить влитые локальные ветки</a:t>
            </a:r>
          </a:p>
        </p:txBody>
      </p:sp>
    </p:spTree>
    <p:extLst>
      <p:ext uri="{BB962C8B-B14F-4D97-AF65-F5344CB8AC3E}">
        <p14:creationId xmlns:p14="http://schemas.microsoft.com/office/powerpoint/2010/main" val="25779835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2AFAB-63A4-42C7-86FB-E80983532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Бурная неделя закончилась</a:t>
            </a:r>
            <a:br>
              <a:rPr lang="ru-RU" dirty="0"/>
            </a:br>
            <a:r>
              <a:rPr lang="ru-RU" dirty="0"/>
              <a:t>Пора отдыхать!</a:t>
            </a:r>
          </a:p>
        </p:txBody>
      </p:sp>
    </p:spTree>
    <p:extLst>
      <p:ext uri="{BB962C8B-B14F-4D97-AF65-F5344CB8AC3E}">
        <p14:creationId xmlns:p14="http://schemas.microsoft.com/office/powerpoint/2010/main" val="881745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</a:t>
            </a:r>
            <a:r>
              <a:rPr lang="en-US" dirty="0"/>
              <a:t>1</a:t>
            </a:r>
            <a:r>
              <a:rPr lang="ru-RU" dirty="0"/>
              <a:t>. </a:t>
            </a:r>
            <a:r>
              <a:rPr lang="en-US" dirty="0"/>
              <a:t>Init Repo (optional)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952186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4E05C4A9-0667-45B8-AC59-85FD9C81BD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ru-RU" sz="2800" dirty="0"/>
              <a:t>Заполни форму обратной связи по ссылке</a:t>
            </a:r>
          </a:p>
          <a:p>
            <a:pPr marL="0" indent="0" algn="ctr">
              <a:buNone/>
            </a:pPr>
            <a:r>
              <a:rPr lang="en-US" sz="2800" dirty="0">
                <a:hlinkClick r:id="rId2"/>
              </a:rPr>
              <a:t>http://bit.ly/kontur-courses-feedback</a:t>
            </a:r>
            <a:endParaRPr lang="ru-RU" sz="2800" dirty="0"/>
          </a:p>
          <a:p>
            <a:pPr marL="0" indent="0" algn="ctr">
              <a:buNone/>
            </a:pPr>
            <a:r>
              <a:rPr lang="ru-RU" sz="2800" dirty="0"/>
              <a:t>или</a:t>
            </a:r>
            <a:endParaRPr lang="en-US" sz="2800" dirty="0"/>
          </a:p>
          <a:p>
            <a:pPr marL="0" indent="0" algn="ctr">
              <a:buNone/>
            </a:pPr>
            <a:r>
              <a:rPr lang="ru-RU" sz="2800" dirty="0"/>
              <a:t>по ярлыку </a:t>
            </a:r>
            <a:r>
              <a:rPr lang="en-US" sz="2800" i="1" dirty="0">
                <a:solidFill>
                  <a:schemeClr val="accent1"/>
                </a:solidFill>
              </a:rPr>
              <a:t>feedback</a:t>
            </a:r>
            <a:r>
              <a:rPr lang="en-US" sz="2800" dirty="0"/>
              <a:t> </a:t>
            </a:r>
            <a:r>
              <a:rPr lang="ru-RU" sz="2800" dirty="0"/>
              <a:t>в корне репозитория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B72F5E6-5086-4A59-ADDF-28C342BF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Обратная связь</a:t>
            </a:r>
          </a:p>
        </p:txBody>
      </p:sp>
      <p:pic>
        <p:nvPicPr>
          <p:cNvPr id="5" name="Рисунок 4" descr="Речь">
            <a:extLst>
              <a:ext uri="{FF2B5EF4-FFF2-40B4-BE49-F238E27FC236}">
                <a16:creationId xmlns:a16="http://schemas.microsoft.com/office/drawing/2014/main" id="{4CD964C9-55F6-450A-94E0-4A3D7D08B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3290" y="1622285"/>
            <a:ext cx="1825352" cy="18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17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12700-B83B-4EE9-B973-6C120660C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S2. Tree Of Commits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CCE0D2-EF6E-41D3-9F65-62502E6F52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Хранится последовательность состояний некоторой директории</a:t>
            </a:r>
          </a:p>
        </p:txBody>
      </p:sp>
    </p:spTree>
    <p:extLst>
      <p:ext uri="{BB962C8B-B14F-4D97-AF65-F5344CB8AC3E}">
        <p14:creationId xmlns:p14="http://schemas.microsoft.com/office/powerpoint/2010/main" val="677001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«Снимки» директории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2167" y="3844084"/>
            <a:ext cx="1872208" cy="1313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4123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Сохранение состояния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39058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Еще сохранения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0" name="Овал 9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3" name="Прямая со стрелкой 12"/>
          <p:cNvCxnSpPr>
            <a:stCxn id="15" idx="0"/>
            <a:endCxn id="10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0" idx="0"/>
            <a:endCxn id="25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74628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Загрузка состояния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0" name="Овал 9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3" name="Прямая со стрелкой 12"/>
          <p:cNvCxnSpPr>
            <a:stCxn id="15" idx="0"/>
            <a:endCxn id="10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0" idx="0"/>
            <a:endCxn id="25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382167" y="3844084"/>
            <a:ext cx="1872208" cy="1313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282848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Альтернативная ветка истории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0" name="Овал 9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3" name="Прямая со стрелкой 12"/>
          <p:cNvCxnSpPr>
            <a:stCxn id="15" idx="0"/>
            <a:endCxn id="10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0" idx="0"/>
            <a:endCxn id="25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0" name="Овал 29"/>
          <p:cNvSpPr/>
          <p:nvPr/>
        </p:nvSpPr>
        <p:spPr>
          <a:xfrm>
            <a:off x="8184232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1" name="Прямая со стрелкой 30"/>
          <p:cNvCxnSpPr>
            <a:stCxn id="12" idx="7"/>
            <a:endCxn id="30" idx="3"/>
          </p:cNvCxnSpPr>
          <p:nvPr/>
        </p:nvCxnSpPr>
        <p:spPr>
          <a:xfrm flipV="1">
            <a:off x="7070667" y="5078528"/>
            <a:ext cx="1219018" cy="80456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30" idx="0"/>
            <a:endCxn id="36" idx="4"/>
          </p:cNvCxnSpPr>
          <p:nvPr/>
        </p:nvCxnSpPr>
        <p:spPr>
          <a:xfrm flipV="1">
            <a:off x="8544272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Овал 35"/>
          <p:cNvSpPr/>
          <p:nvPr/>
        </p:nvSpPr>
        <p:spPr>
          <a:xfrm>
            <a:off x="8184232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71941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4799856" y="1773238"/>
            <a:ext cx="6120524" cy="47513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Метаинформация</a:t>
            </a:r>
          </a:p>
          <a:p>
            <a:r>
              <a:rPr lang="ru-RU" dirty="0" err="1"/>
              <a:t>Хэш-коммита</a:t>
            </a:r>
            <a:endParaRPr lang="en-US" dirty="0"/>
          </a:p>
          <a:p>
            <a:r>
              <a:rPr lang="ru-RU" dirty="0"/>
              <a:t>Сообщение</a:t>
            </a:r>
          </a:p>
          <a:p>
            <a:r>
              <a:rPr lang="ru-RU" dirty="0"/>
              <a:t>Информацию об авторе</a:t>
            </a:r>
          </a:p>
          <a:p>
            <a:r>
              <a:rPr lang="ru-RU" dirty="0"/>
              <a:t>Время</a:t>
            </a:r>
          </a:p>
          <a:p>
            <a:r>
              <a:rPr lang="ru-RU" dirty="0"/>
              <a:t>Родитель</a:t>
            </a:r>
          </a:p>
          <a:p>
            <a:pPr marL="0" indent="0">
              <a:buNone/>
            </a:pPr>
            <a:r>
              <a:rPr lang="ru-RU" b="1" dirty="0"/>
              <a:t>Данные</a:t>
            </a:r>
          </a:p>
          <a:p>
            <a:r>
              <a:rPr lang="ru-RU" dirty="0"/>
              <a:t>Полное состояние директории</a:t>
            </a:r>
          </a:p>
          <a:p>
            <a:r>
              <a:rPr lang="ru-RU" dirty="0"/>
              <a:t>Изменения по сравнению с родителем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содержит </a:t>
            </a:r>
            <a:r>
              <a:rPr lang="ru-RU" dirty="0" err="1"/>
              <a:t>коммит</a:t>
            </a:r>
            <a:r>
              <a:rPr lang="ru-RU" dirty="0"/>
              <a:t>?</a:t>
            </a:r>
          </a:p>
        </p:txBody>
      </p:sp>
      <p:cxnSp>
        <p:nvCxnSpPr>
          <p:cNvPr id="8" name="Прямая со стрелкой 7"/>
          <p:cNvCxnSpPr>
            <a:endCxn id="7" idx="4"/>
          </p:cNvCxnSpPr>
          <p:nvPr/>
        </p:nvCxnSpPr>
        <p:spPr>
          <a:xfrm flipV="1">
            <a:off x="2927648" y="3771423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2567608" y="305142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27832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Метаинформация </a:t>
            </a:r>
            <a:r>
              <a:rPr lang="ru-RU" dirty="0" err="1"/>
              <a:t>коммита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800" y="1772625"/>
            <a:ext cx="8632401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71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Единое место </a:t>
            </a:r>
            <a:r>
              <a:rPr lang="ru-RU" b="1" dirty="0"/>
              <a:t>хранения кода</a:t>
            </a:r>
          </a:p>
          <a:p>
            <a:r>
              <a:rPr lang="ru-RU" dirty="0"/>
              <a:t>Удобное </a:t>
            </a:r>
            <a:r>
              <a:rPr lang="ru-RU" b="1" dirty="0"/>
              <a:t>объединение изменений</a:t>
            </a:r>
            <a:r>
              <a:rPr lang="ru-RU" dirty="0"/>
              <a:t> от разных разработчиков</a:t>
            </a:r>
          </a:p>
          <a:p>
            <a:r>
              <a:rPr lang="ru-RU" dirty="0"/>
              <a:t>История изменений </a:t>
            </a:r>
            <a:r>
              <a:rPr lang="ru-RU" b="1" dirty="0"/>
              <a:t>с описанием и авторством</a:t>
            </a:r>
          </a:p>
          <a:p>
            <a:r>
              <a:rPr lang="ru-RU" b="1" dirty="0"/>
              <a:t>Откат</a:t>
            </a:r>
            <a:r>
              <a:rPr lang="ru-RU" dirty="0"/>
              <a:t> неудачных изменений</a:t>
            </a:r>
            <a:endParaRPr lang="ru-RU" b="1" dirty="0"/>
          </a:p>
          <a:p>
            <a:r>
              <a:rPr lang="ru-RU" b="1" dirty="0" err="1"/>
              <a:t>Ревью</a:t>
            </a:r>
            <a:r>
              <a:rPr lang="ru-RU" dirty="0"/>
              <a:t> изменений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/>
              <a:t>Зачем разработчикам система контроля версий?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6" b="12336"/>
          <a:stretch>
            <a:fillRect/>
          </a:stretch>
        </p:blipFill>
        <p:spPr>
          <a:xfrm>
            <a:off x="7185140" y="4293096"/>
            <a:ext cx="3705649" cy="22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53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Полное состояние директории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799" y="1773237"/>
            <a:ext cx="8632402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9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по сравнению с родителем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474" y="1774469"/>
            <a:ext cx="8629052" cy="475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38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 стрелкой 20"/>
          <p:cNvCxnSpPr>
            <a:cxnSpLocks/>
            <a:stCxn id="19" idx="0"/>
            <a:endCxn id="22" idx="4"/>
          </p:cNvCxnSpPr>
          <p:nvPr/>
        </p:nvCxnSpPr>
        <p:spPr>
          <a:xfrm flipV="1">
            <a:off x="6816080" y="2556608"/>
            <a:ext cx="0" cy="1907362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271556" y="333376"/>
            <a:ext cx="9648825" cy="1079501"/>
          </a:xfrm>
        </p:spPr>
        <p:txBody>
          <a:bodyPr/>
          <a:lstStyle/>
          <a:p>
            <a:r>
              <a:rPr lang="en-US" dirty="0"/>
              <a:t>Working directory &amp; Commit index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14" idx="0"/>
            <a:endCxn id="19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65488" y="4593137"/>
            <a:ext cx="28144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Последний </a:t>
            </a:r>
            <a:r>
              <a:rPr lang="ru-RU" sz="2400" dirty="0" err="1">
                <a:solidFill>
                  <a:schemeClr val="accent1"/>
                </a:solidFill>
              </a:rPr>
              <a:t>коммит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1037" y="1965775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Working directory</a:t>
            </a:r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00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directory &amp; Commit index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8" name="Прямая со стрелкой 17"/>
          <p:cNvCxnSpPr>
            <a:stCxn id="19" idx="0"/>
            <a:endCxn id="13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14" idx="0"/>
            <a:endCxn id="19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13" idx="0"/>
            <a:endCxn id="22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1143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65488" y="4593137"/>
            <a:ext cx="28144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Последний </a:t>
            </a:r>
            <a:r>
              <a:rPr lang="ru-RU" sz="2400" dirty="0" err="1">
                <a:solidFill>
                  <a:schemeClr val="accent1"/>
                </a:solidFill>
              </a:rPr>
              <a:t>коммит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7587" y="3279456"/>
            <a:ext cx="19902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Commit index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1037" y="1965775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Working directory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1217935">
            <a:off x="7934264" y="2899719"/>
            <a:ext cx="2599430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Для постепенной</a:t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сборки </a:t>
            </a:r>
            <a:r>
              <a:rPr lang="ru-RU" sz="2400" i="1" dirty="0" err="1">
                <a:solidFill>
                  <a:schemeClr val="accent1"/>
                </a:solidFill>
              </a:rPr>
              <a:t>коммита</a:t>
            </a:r>
            <a:endParaRPr lang="ru-RU" sz="2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792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directory &amp; Commit index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r="50000" b="60598"/>
          <a:stretch/>
        </p:blipFill>
        <p:spPr>
          <a:xfrm>
            <a:off x="2194983" y="1773237"/>
            <a:ext cx="7801969" cy="338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27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033462"/>
            <a:ext cx="10106025" cy="4791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52184" y="4149080"/>
            <a:ext cx="2440733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Commit message</a:t>
            </a:r>
            <a:endParaRPr lang="ru-RU" sz="2400" i="1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1503" y="2204864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Working directory</a:t>
            </a:r>
            <a:endParaRPr lang="ru-RU" sz="2400" i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8054" y="4149079"/>
            <a:ext cx="19902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Commit index</a:t>
            </a:r>
            <a:endParaRPr lang="ru-RU" sz="2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223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2. </a:t>
            </a:r>
            <a:r>
              <a:rPr lang="en-US" dirty="0"/>
              <a:t>Commits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1470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FD974B-5B49-4235-B291-97166249A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S3. Refer To Branch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B4393-98B3-43D6-82D5-8A05C7F2F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Используются именованные ссылки</a:t>
            </a:r>
          </a:p>
        </p:txBody>
      </p:sp>
    </p:spTree>
    <p:extLst>
      <p:ext uri="{BB962C8B-B14F-4D97-AF65-F5344CB8AC3E}">
        <p14:creationId xmlns:p14="http://schemas.microsoft.com/office/powerpoint/2010/main" val="30295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8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/>
              <a:t>Указывает на </a:t>
            </a:r>
            <a:r>
              <a:rPr lang="ru-RU" sz="2200" dirty="0" err="1"/>
              <a:t>коммит</a:t>
            </a:r>
            <a:r>
              <a:rPr lang="ru-RU" sz="2200" dirty="0"/>
              <a:t>, относительно которого выполняются операции</a:t>
            </a:r>
          </a:p>
          <a:p>
            <a:r>
              <a:rPr lang="ru-RU" sz="2200" dirty="0"/>
              <a:t>с ним связан </a:t>
            </a:r>
            <a:r>
              <a:rPr lang="en-US" sz="2200" dirty="0"/>
              <a:t>Commit</a:t>
            </a:r>
            <a:r>
              <a:rPr lang="ru-RU" sz="2200" dirty="0"/>
              <a:t> </a:t>
            </a:r>
            <a:r>
              <a:rPr lang="ru-RU" sz="2200" dirty="0" err="1"/>
              <a:t>index</a:t>
            </a:r>
            <a:r>
              <a:rPr lang="ru-RU" sz="2200" dirty="0"/>
              <a:t> и </a:t>
            </a:r>
            <a:r>
              <a:rPr lang="ru-RU" sz="2200" dirty="0" err="1"/>
              <a:t>Working</a:t>
            </a:r>
            <a:r>
              <a:rPr lang="ru-RU" sz="2200" dirty="0"/>
              <a:t> </a:t>
            </a:r>
            <a:r>
              <a:rPr lang="ru-RU" sz="2200" dirty="0" err="1"/>
              <a:t>directory</a:t>
            </a:r>
            <a:endParaRPr lang="ru-RU" sz="2200" dirty="0"/>
          </a:p>
          <a:p>
            <a:r>
              <a:rPr lang="ru-RU" sz="2200" dirty="0"/>
              <a:t>в него будет сделан следующий </a:t>
            </a:r>
            <a:r>
              <a:rPr lang="ru-RU" sz="2200" dirty="0" err="1"/>
              <a:t>коммит</a:t>
            </a:r>
            <a:r>
              <a:rPr lang="ru-RU" sz="2200" dirty="0"/>
              <a:t>, смещается при </a:t>
            </a:r>
            <a:r>
              <a:rPr lang="ru-RU" sz="2200" dirty="0" err="1"/>
              <a:t>коммите</a:t>
            </a:r>
            <a:endParaRPr lang="ru-RU" sz="2200" dirty="0"/>
          </a:p>
          <a:p>
            <a:r>
              <a:rPr lang="ru-RU" sz="2200" dirty="0"/>
              <a:t>перемещается при </a:t>
            </a:r>
            <a:r>
              <a:rPr lang="en-US" sz="2200" dirty="0"/>
              <a:t>checkout</a:t>
            </a:r>
            <a:endParaRPr lang="ru-RU" sz="2200" dirty="0"/>
          </a:p>
          <a:p>
            <a:r>
              <a:rPr lang="ru-RU" sz="2200" dirty="0"/>
              <a:t>относительно него работают </a:t>
            </a:r>
            <a:r>
              <a:rPr lang="ru-RU" sz="2200" dirty="0" err="1"/>
              <a:t>merge</a:t>
            </a:r>
            <a:r>
              <a:rPr lang="ru-RU" sz="2200" dirty="0"/>
              <a:t>, </a:t>
            </a:r>
            <a:r>
              <a:rPr lang="ru-RU" sz="2200" dirty="0" err="1"/>
              <a:t>rebase</a:t>
            </a:r>
            <a:r>
              <a:rPr lang="ru-RU" sz="2200" dirty="0"/>
              <a:t> и т.д.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–</a:t>
            </a:r>
            <a:r>
              <a:rPr lang="ru-RU" dirty="0"/>
              <a:t> точка приложения усилий</a:t>
            </a:r>
          </a:p>
        </p:txBody>
      </p:sp>
      <p:sp>
        <p:nvSpPr>
          <p:cNvPr id="5" name="Овал 4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6453437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8" name="Прямая со стрелкой 7"/>
          <p:cNvCxnSpPr>
            <a:stCxn id="5" idx="0"/>
            <a:endCxn id="7" idx="4"/>
          </p:cNvCxnSpPr>
          <p:nvPr/>
        </p:nvCxnSpPr>
        <p:spPr>
          <a:xfrm flipH="1" flipV="1">
            <a:off x="6813477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5" idx="6"/>
            <a:endCxn id="11" idx="3"/>
          </p:cNvCxnSpPr>
          <p:nvPr/>
        </p:nvCxnSpPr>
        <p:spPr>
          <a:xfrm flipV="1">
            <a:off x="7176120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11" idx="0"/>
            <a:endCxn id="14" idx="4"/>
          </p:cNvCxnSpPr>
          <p:nvPr/>
        </p:nvCxnSpPr>
        <p:spPr>
          <a:xfrm flipH="1" flipV="1">
            <a:off x="8251033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>
            <a:stCxn id="14" idx="6"/>
            <a:endCxn id="16" idx="1"/>
          </p:cNvCxnSpPr>
          <p:nvPr/>
        </p:nvCxnSpPr>
        <p:spPr>
          <a:xfrm>
            <a:off x="8611073" y="4500284"/>
            <a:ext cx="56989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180963" y="4269451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 стрелкой 16"/>
          <p:cNvCxnSpPr>
            <a:stCxn id="18" idx="0"/>
            <a:endCxn id="19" idx="4"/>
          </p:cNvCxnSpPr>
          <p:nvPr/>
        </p:nvCxnSpPr>
        <p:spPr>
          <a:xfrm flipH="1" flipV="1">
            <a:off x="8251032" y="2525106"/>
            <a:ext cx="1" cy="44758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7902376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8" name="Прямая со стрелкой 27"/>
          <p:cNvCxnSpPr>
            <a:stCxn id="14" idx="0"/>
            <a:endCxn id="18" idx="4"/>
          </p:cNvCxnSpPr>
          <p:nvPr/>
        </p:nvCxnSpPr>
        <p:spPr>
          <a:xfrm flipV="1">
            <a:off x="8251033" y="3692695"/>
            <a:ext cx="0" cy="44758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/>
          <p:cNvSpPr/>
          <p:nvPr/>
        </p:nvSpPr>
        <p:spPr>
          <a:xfrm>
            <a:off x="7890993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8" name="Овал 17"/>
          <p:cNvSpPr/>
          <p:nvPr/>
        </p:nvSpPr>
        <p:spPr>
          <a:xfrm>
            <a:off x="7890993" y="2972695"/>
            <a:ext cx="720080" cy="720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7890992" y="1805106"/>
            <a:ext cx="720080" cy="720000"/>
          </a:xfrm>
          <a:prstGeom prst="ellipse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5224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Прямая соединительная линия 23"/>
          <p:cNvCxnSpPr>
            <a:cxnSpLocks/>
            <a:stCxn id="27" idx="3"/>
            <a:endCxn id="4" idx="2"/>
          </p:cNvCxnSpPr>
          <p:nvPr/>
        </p:nvCxnSpPr>
        <p:spPr>
          <a:xfrm>
            <a:off x="7182296" y="6137651"/>
            <a:ext cx="21245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cxnSpLocks/>
            <a:stCxn id="32" idx="2"/>
            <a:endCxn id="17" idx="3"/>
          </p:cNvCxnSpPr>
          <p:nvPr/>
        </p:nvCxnSpPr>
        <p:spPr>
          <a:xfrm flipH="1">
            <a:off x="7182295" y="3752456"/>
            <a:ext cx="20984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Именованная ссылка, </a:t>
            </a:r>
            <a:r>
              <a:rPr lang="ru-RU" b="1" dirty="0"/>
              <a:t>привязанная к конкретному </a:t>
            </a:r>
            <a:r>
              <a:rPr lang="ru-RU" b="1" dirty="0" err="1"/>
              <a:t>коммиту</a:t>
            </a:r>
            <a:endParaRPr lang="ru-RU" b="1" dirty="0"/>
          </a:p>
          <a:p>
            <a:pPr marL="0" indent="0">
              <a:buNone/>
            </a:pPr>
            <a:r>
              <a:rPr lang="ru-RU" dirty="0"/>
              <a:t>Псевдоним </a:t>
            </a:r>
            <a:r>
              <a:rPr lang="ru-RU" dirty="0" err="1"/>
              <a:t>коммита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Обычное применение – для обозначения версий</a:t>
            </a:r>
          </a:p>
          <a:p>
            <a:pPr marL="0" indent="0">
              <a:buNone/>
            </a:pPr>
            <a:r>
              <a:rPr lang="ru-RU" dirty="0"/>
              <a:t>Полезен при манипуляциях над историей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 flipH="1" flipV="1">
            <a:off x="7763529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>
            <a:stCxn id="4" idx="6"/>
            <a:endCxn id="11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11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72252" y="3521623"/>
            <a:ext cx="1010043" cy="461665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v0.2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72253" y="5906818"/>
            <a:ext cx="1010043" cy="461665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v0.1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Овал 31"/>
          <p:cNvSpPr/>
          <p:nvPr/>
        </p:nvSpPr>
        <p:spPr>
          <a:xfrm>
            <a:off x="7392144" y="339245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3" name="Прямая со стрелкой 32"/>
          <p:cNvCxnSpPr>
            <a:stCxn id="5" idx="0"/>
            <a:endCxn id="32" idx="4"/>
          </p:cNvCxnSpPr>
          <p:nvPr/>
        </p:nvCxnSpPr>
        <p:spPr>
          <a:xfrm flipV="1">
            <a:off x="7752184" y="4112456"/>
            <a:ext cx="0" cy="47541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791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9648859" cy="16557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800" dirty="0"/>
              <a:t>Как минимум, чтобы</a:t>
            </a:r>
          </a:p>
          <a:p>
            <a:r>
              <a:rPr lang="ru-RU" sz="2800" dirty="0"/>
              <a:t>получить код проекта, который вы будете дорабатывать</a:t>
            </a:r>
          </a:p>
          <a:p>
            <a:r>
              <a:rPr lang="ru-RU" sz="2800" dirty="0"/>
              <a:t>опубликовать ваши наработки</a:t>
            </a:r>
            <a:r>
              <a:rPr lang="en-US" sz="2800" i="1" dirty="0">
                <a:solidFill>
                  <a:schemeClr val="accent1"/>
                </a:solidFill>
              </a:rPr>
              <a:t>			</a:t>
            </a:r>
            <a:endParaRPr lang="ru-RU" sz="2800" i="1" dirty="0">
              <a:solidFill>
                <a:schemeClr val="accent1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система контроля версий вам?</a:t>
            </a:r>
          </a:p>
        </p:txBody>
      </p:sp>
      <p:pic>
        <p:nvPicPr>
          <p:cNvPr id="5" name="Picture 2" descr="ÐÐ°ÑÑÐ¸Ð½ÐºÐ¸ Ð¿Ð¾ Ð·Ð°Ð¿ÑÐ¾ÑÑ Ð½Ñ Ð´Ð°Ð²Ð°Ð¹ ÑÐ°ÑÑÐºÐ°Ð¶Ð¸ Ð¼Ð½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3790936"/>
            <a:ext cx="1648282" cy="274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91744" y="3933056"/>
            <a:ext cx="7128637" cy="2591569"/>
          </a:xfrm>
          <a:prstGeom prst="rect">
            <a:avLst/>
          </a:prstGeom>
        </p:spPr>
        <p:txBody>
          <a:bodyPr wrap="square" lIns="0" rtlCol="0" anchor="b">
            <a:normAutofit/>
          </a:bodyPr>
          <a:lstStyle/>
          <a:p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287721" y="4619179"/>
            <a:ext cx="76326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i="1" dirty="0">
                <a:solidFill>
                  <a:schemeClr val="accent1"/>
                </a:solidFill>
              </a:rPr>
              <a:t>А кто уже пользовался </a:t>
            </a:r>
            <a:r>
              <a:rPr lang="en-US" sz="3200" i="1" dirty="0" err="1">
                <a:solidFill>
                  <a:schemeClr val="accent1"/>
                </a:solidFill>
              </a:rPr>
              <a:t>Git</a:t>
            </a:r>
            <a:r>
              <a:rPr lang="en-US" sz="3200" i="1" dirty="0">
                <a:solidFill>
                  <a:schemeClr val="accent1"/>
                </a:solidFill>
              </a:rPr>
              <a:t>?</a:t>
            </a:r>
          </a:p>
          <a:p>
            <a:r>
              <a:rPr lang="ru-RU" sz="3200" i="1" dirty="0">
                <a:solidFill>
                  <a:schemeClr val="accent1"/>
                </a:solidFill>
              </a:rPr>
              <a:t>А другой системой контроля версий?</a:t>
            </a:r>
          </a:p>
        </p:txBody>
      </p:sp>
    </p:spTree>
    <p:extLst>
      <p:ext uri="{BB962C8B-B14F-4D97-AF65-F5344CB8AC3E}">
        <p14:creationId xmlns:p14="http://schemas.microsoft.com/office/powerpoint/2010/main" val="246506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Прямая соединительная линия 46"/>
          <p:cNvCxnSpPr>
            <a:stCxn id="46" idx="1"/>
            <a:endCxn id="21" idx="6"/>
          </p:cNvCxnSpPr>
          <p:nvPr/>
        </p:nvCxnSpPr>
        <p:spPr>
          <a:xfrm flipH="1">
            <a:off x="8114827" y="6137650"/>
            <a:ext cx="427410" cy="1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stCxn id="22" idx="2"/>
            <a:endCxn id="43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21" idx="2"/>
            <a:endCxn id="31" idx="3"/>
          </p:cNvCxnSpPr>
          <p:nvPr/>
        </p:nvCxnSpPr>
        <p:spPr>
          <a:xfrm flipH="1">
            <a:off x="7055904" y="6137651"/>
            <a:ext cx="338843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21" idx="0"/>
            <a:endCxn id="22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Движущаяся ссылка</a:t>
            </a:r>
            <a:r>
              <a:rPr lang="ru-RU" dirty="0"/>
              <a:t>, которая сдвигается вместе с HEAD, если тот на нее указывает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2353" y="590681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5" name="Прямая соединительная линия 34"/>
          <p:cNvCxnSpPr>
            <a:stCxn id="46" idx="0"/>
            <a:endCxn id="36" idx="2"/>
          </p:cNvCxnSpPr>
          <p:nvPr/>
        </p:nvCxnSpPr>
        <p:spPr>
          <a:xfrm flipH="1" flipV="1">
            <a:off x="9139012" y="5653141"/>
            <a:ext cx="1" cy="25367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633990" y="5191476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542237" y="5906817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696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stCxn id="19" idx="1"/>
            <a:endCxn id="26" idx="6"/>
          </p:cNvCxnSpPr>
          <p:nvPr/>
        </p:nvCxnSpPr>
        <p:spPr>
          <a:xfrm flipH="1">
            <a:off x="9561163" y="5663286"/>
            <a:ext cx="268879" cy="45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stCxn id="22" idx="2"/>
            <a:endCxn id="43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21" idx="2"/>
            <a:endCxn id="31" idx="3"/>
          </p:cNvCxnSpPr>
          <p:nvPr/>
        </p:nvCxnSpPr>
        <p:spPr>
          <a:xfrm flipH="1">
            <a:off x="7055904" y="6137651"/>
            <a:ext cx="338843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Движущаяся ссылка</a:t>
            </a:r>
            <a:r>
              <a:rPr lang="ru-RU" dirty="0"/>
              <a:t>, которая сдвигается вместе с HEAD, если тот на нее указывает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3" name="Прямая со стрелкой 22"/>
          <p:cNvCxnSpPr>
            <a:stCxn id="21" idx="0"/>
            <a:endCxn id="22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21" idx="6"/>
            <a:endCxn id="26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2353" y="590681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5" name="Прямая соединительная линия 34"/>
          <p:cNvCxnSpPr>
            <a:stCxn id="19" idx="0"/>
            <a:endCxn id="36" idx="2"/>
          </p:cNvCxnSpPr>
          <p:nvPr/>
        </p:nvCxnSpPr>
        <p:spPr>
          <a:xfrm flipH="1" flipV="1">
            <a:off x="10426817" y="517870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921795" y="471703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30042" y="543245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81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Прямая соединительная линия 16"/>
          <p:cNvCxnSpPr>
            <a:stCxn id="20" idx="1"/>
            <a:endCxn id="27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stCxn id="22" idx="2"/>
            <a:endCxn id="43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21" idx="2"/>
            <a:endCxn id="31" idx="3"/>
          </p:cNvCxnSpPr>
          <p:nvPr/>
        </p:nvCxnSpPr>
        <p:spPr>
          <a:xfrm flipH="1">
            <a:off x="7055904" y="6137651"/>
            <a:ext cx="338843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Движущаяся ссылка</a:t>
            </a:r>
            <a:r>
              <a:rPr lang="ru-RU" dirty="0"/>
              <a:t>, которая сдвигается вместе с HEAD, если тот на нее указывает</a:t>
            </a:r>
          </a:p>
          <a:p>
            <a:pPr marL="0" indent="0">
              <a:buNone/>
            </a:pPr>
            <a:r>
              <a:rPr lang="ru-RU" dirty="0"/>
              <a:t>Получающаяся за этой ссылкой последовательность </a:t>
            </a:r>
            <a:r>
              <a:rPr lang="ru-RU" dirty="0" err="1"/>
              <a:t>коммитов</a:t>
            </a:r>
            <a:r>
              <a:rPr lang="ru-RU" dirty="0"/>
              <a:t> </a:t>
            </a:r>
            <a:r>
              <a:rPr lang="ru-RU" b="1" dirty="0"/>
              <a:t>похожа на ветку</a:t>
            </a:r>
            <a:endParaRPr lang="en-US" b="1" dirty="0"/>
          </a:p>
          <a:p>
            <a:pPr marL="0" indent="0">
              <a:buNone/>
            </a:pPr>
            <a:r>
              <a:rPr lang="ru-RU" dirty="0"/>
              <a:t>Ветки используются для разработки нового функционала</a:t>
            </a:r>
          </a:p>
          <a:p>
            <a:pPr marL="0" indent="0">
              <a:buNone/>
            </a:pPr>
            <a:r>
              <a:rPr lang="ru-RU" dirty="0"/>
              <a:t>Главная ветка по соглашению называется </a:t>
            </a:r>
            <a:r>
              <a:rPr lang="en-US" b="1" dirty="0"/>
              <a:t>master</a:t>
            </a:r>
            <a:endParaRPr lang="ru-RU" b="1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3" name="Прямая со стрелкой 22"/>
          <p:cNvCxnSpPr>
            <a:stCxn id="21" idx="0"/>
            <a:endCxn id="22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21" idx="6"/>
            <a:endCxn id="26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26" idx="0"/>
            <a:endCxn id="27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2353" y="590681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8" name="Прямая соединительная линия 17"/>
          <p:cNvCxnSpPr>
            <a:stCxn id="20" idx="0"/>
            <a:endCxn id="19" idx="2"/>
          </p:cNvCxnSpPr>
          <p:nvPr/>
        </p:nvCxnSpPr>
        <p:spPr>
          <a:xfrm flipH="1" flipV="1">
            <a:off x="10415392" y="4009729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910370" y="3548064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893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Каждой </a:t>
            </a:r>
            <a:r>
              <a:rPr lang="ru-RU" dirty="0" err="1"/>
              <a:t>фиче</a:t>
            </a:r>
            <a:r>
              <a:rPr lang="ru-RU" dirty="0"/>
              <a:t> – отдельная ветка</a:t>
            </a:r>
          </a:p>
        </p:txBody>
      </p:sp>
    </p:spTree>
    <p:extLst>
      <p:ext uri="{BB962C8B-B14F-4D97-AF65-F5344CB8AC3E}">
        <p14:creationId xmlns:p14="http://schemas.microsoft.com/office/powerpoint/2010/main" val="2544133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Ветки и теги в </a:t>
            </a:r>
            <a:r>
              <a:rPr lang="en-US" dirty="0" err="1"/>
              <a:t>GitExtensions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224" y="1773238"/>
            <a:ext cx="5023487" cy="475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15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Ветки и теги в </a:t>
            </a:r>
            <a:r>
              <a:rPr lang="en-US" dirty="0"/>
              <a:t>Git Graph</a:t>
            </a:r>
            <a:endParaRPr lang="ru-RU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45529C-E032-4B53-9BD2-C6F462CBAB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1"/>
          <a:stretch/>
        </p:blipFill>
        <p:spPr>
          <a:xfrm>
            <a:off x="911424" y="1693967"/>
            <a:ext cx="10620000" cy="517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17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3. </a:t>
            </a:r>
            <a:r>
              <a:rPr lang="en-US" dirty="0"/>
              <a:t>Tag (optional)</a:t>
            </a:r>
            <a:br>
              <a:rPr lang="en-US" dirty="0"/>
            </a:br>
            <a:r>
              <a:rPr lang="ru-RU" dirty="0"/>
              <a:t>Задание </a:t>
            </a:r>
            <a:r>
              <a:rPr lang="en-US" dirty="0"/>
              <a:t>4</a:t>
            </a:r>
            <a:r>
              <a:rPr lang="ru-RU" dirty="0"/>
              <a:t>. </a:t>
            </a:r>
            <a:r>
              <a:rPr lang="en-US" dirty="0"/>
              <a:t>Feature Branches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6198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97467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30426-F05C-42CA-B4E1-4FBD8D2A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A1. Merge Them All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93075B7-9107-474E-83C8-9A4CFB06EC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Два состояния можно объединить через </a:t>
            </a:r>
            <a:r>
              <a:rPr lang="ru-RU" sz="2400" dirty="0" err="1"/>
              <a:t>merge</a:t>
            </a:r>
            <a:r>
              <a:rPr lang="ru-RU" sz="2400" dirty="0"/>
              <a:t>, </a:t>
            </a:r>
            <a:r>
              <a:rPr lang="ru-RU" sz="2400" dirty="0" err="1"/>
              <a:t>mergetool</a:t>
            </a:r>
            <a:r>
              <a:rPr lang="ru-RU" sz="2400" dirty="0"/>
              <a:t> и </a:t>
            </a:r>
            <a:r>
              <a:rPr lang="ru-RU" sz="2400" dirty="0" err="1"/>
              <a:t>commit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05659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Разрабатывать в отдельных ветках правильно, но в конце концов надо </a:t>
            </a:r>
            <a:r>
              <a:rPr lang="ru-RU" b="1" dirty="0"/>
              <a:t>объединить функционал в одной версии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</a:t>
            </a:r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420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 контроля версии море…</a:t>
            </a:r>
          </a:p>
        </p:txBody>
      </p:sp>
      <p:sp>
        <p:nvSpPr>
          <p:cNvPr id="4" name="Shape 175"/>
          <p:cNvSpPr txBox="1"/>
          <p:nvPr/>
        </p:nvSpPr>
        <p:spPr>
          <a:xfrm>
            <a:off x="2639616" y="1988840"/>
            <a:ext cx="1210800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CVS</a:t>
            </a:r>
          </a:p>
        </p:txBody>
      </p:sp>
      <p:sp>
        <p:nvSpPr>
          <p:cNvPr id="5" name="Shape 176"/>
          <p:cNvSpPr txBox="1"/>
          <p:nvPr/>
        </p:nvSpPr>
        <p:spPr>
          <a:xfrm>
            <a:off x="6430702" y="2125902"/>
            <a:ext cx="1210800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SVN</a:t>
            </a:r>
          </a:p>
        </p:txBody>
      </p:sp>
      <p:sp>
        <p:nvSpPr>
          <p:cNvPr id="6" name="Shape 177"/>
          <p:cNvSpPr txBox="1"/>
          <p:nvPr/>
        </p:nvSpPr>
        <p:spPr>
          <a:xfrm>
            <a:off x="5941275" y="3542738"/>
            <a:ext cx="1210800" cy="7549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Git</a:t>
            </a:r>
          </a:p>
        </p:txBody>
      </p:sp>
      <p:sp>
        <p:nvSpPr>
          <p:cNvPr id="7" name="Shape 178"/>
          <p:cNvSpPr txBox="1"/>
          <p:nvPr/>
        </p:nvSpPr>
        <p:spPr>
          <a:xfrm>
            <a:off x="2838216" y="4078240"/>
            <a:ext cx="2024399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Perforce</a:t>
            </a:r>
          </a:p>
        </p:txBody>
      </p:sp>
      <p:sp>
        <p:nvSpPr>
          <p:cNvPr id="8" name="Shape 179"/>
          <p:cNvSpPr txBox="1"/>
          <p:nvPr/>
        </p:nvSpPr>
        <p:spPr>
          <a:xfrm>
            <a:off x="4583833" y="2872696"/>
            <a:ext cx="1008111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TFS</a:t>
            </a:r>
          </a:p>
        </p:txBody>
      </p:sp>
      <p:sp>
        <p:nvSpPr>
          <p:cNvPr id="9" name="Shape 180"/>
          <p:cNvSpPr txBox="1"/>
          <p:nvPr/>
        </p:nvSpPr>
        <p:spPr>
          <a:xfrm>
            <a:off x="2232816" y="2960234"/>
            <a:ext cx="2024399" cy="755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Fossil</a:t>
            </a:r>
          </a:p>
        </p:txBody>
      </p:sp>
      <p:sp>
        <p:nvSpPr>
          <p:cNvPr id="10" name="Shape 181"/>
          <p:cNvSpPr txBox="1"/>
          <p:nvPr/>
        </p:nvSpPr>
        <p:spPr>
          <a:xfrm>
            <a:off x="7672052" y="2967858"/>
            <a:ext cx="2024399" cy="64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000" dirty="0"/>
              <a:t>Bazaar</a:t>
            </a:r>
          </a:p>
        </p:txBody>
      </p:sp>
      <p:sp>
        <p:nvSpPr>
          <p:cNvPr id="11" name="Shape 182"/>
          <p:cNvSpPr txBox="1"/>
          <p:nvPr/>
        </p:nvSpPr>
        <p:spPr>
          <a:xfrm>
            <a:off x="7036102" y="4377525"/>
            <a:ext cx="2660349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Mercurial</a:t>
            </a:r>
          </a:p>
        </p:txBody>
      </p:sp>
      <p:sp>
        <p:nvSpPr>
          <p:cNvPr id="12" name="Shape 183"/>
          <p:cNvSpPr txBox="1"/>
          <p:nvPr/>
        </p:nvSpPr>
        <p:spPr>
          <a:xfrm>
            <a:off x="4645008" y="4967734"/>
            <a:ext cx="2024399" cy="7645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Veracity</a:t>
            </a:r>
          </a:p>
        </p:txBody>
      </p:sp>
    </p:spTree>
    <p:extLst>
      <p:ext uri="{BB962C8B-B14F-4D97-AF65-F5344CB8AC3E}">
        <p14:creationId xmlns:p14="http://schemas.microsoft.com/office/powerpoint/2010/main" val="39993833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 стрелкой 20"/>
          <p:cNvCxnSpPr>
            <a:stCxn id="13" idx="0"/>
            <a:endCxn id="19" idx="5"/>
          </p:cNvCxnSpPr>
          <p:nvPr/>
        </p:nvCxnSpPr>
        <p:spPr>
          <a:xfrm flipH="1" flipV="1">
            <a:off x="8724247" y="3287167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Разрабатывать в отдельных ветках правильно, но в конце концов надо </a:t>
            </a:r>
            <a:r>
              <a:rPr lang="ru-RU" b="1" dirty="0"/>
              <a:t>объединить функционал в одной версии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Значит надо получить новое состояние – </a:t>
            </a:r>
            <a:r>
              <a:rPr lang="ru-RU" dirty="0" err="1"/>
              <a:t>коммит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</a:t>
            </a:r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8109620" y="267260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8" idx="0"/>
            <a:endCxn id="19" idx="3"/>
          </p:cNvCxnSpPr>
          <p:nvPr/>
        </p:nvCxnSpPr>
        <p:spPr>
          <a:xfrm flipV="1">
            <a:off x="7752184" y="3287167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4998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 стрелкой 21"/>
          <p:cNvCxnSpPr>
            <a:stCxn id="6" idx="0"/>
          </p:cNvCxnSpPr>
          <p:nvPr/>
        </p:nvCxnSpPr>
        <p:spPr>
          <a:xfrm flipH="1" flipV="1">
            <a:off x="6248125" y="2725340"/>
            <a:ext cx="1673227" cy="7036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5" idx="0"/>
          </p:cNvCxnSpPr>
          <p:nvPr/>
        </p:nvCxnSpPr>
        <p:spPr>
          <a:xfrm flipV="1">
            <a:off x="4248944" y="2725340"/>
            <a:ext cx="1542805" cy="7036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4" idx="3"/>
            <a:endCxn id="6" idx="2"/>
          </p:cNvCxnSpPr>
          <p:nvPr/>
        </p:nvCxnSpPr>
        <p:spPr>
          <a:xfrm flipV="1">
            <a:off x="6553200" y="4795836"/>
            <a:ext cx="1368152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4" idx="1"/>
            <a:endCxn id="5" idx="2"/>
          </p:cNvCxnSpPr>
          <p:nvPr/>
        </p:nvCxnSpPr>
        <p:spPr>
          <a:xfrm flipH="1" flipV="1">
            <a:off x="4248944" y="4795836"/>
            <a:ext cx="1389856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объединить изменения?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8800" y="5157788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791744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B.txt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464152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C.txt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23592" y="388158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44272" y="3892414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1749" y="1412877"/>
            <a:ext cx="608501" cy="1508105"/>
          </a:xfrm>
          <a:prstGeom prst="rect">
            <a:avLst/>
          </a:prstGeom>
        </p:spPr>
        <p:txBody>
          <a:bodyPr wrap="square" lIns="0" rtlCol="0" anchor="t">
            <a:spAutoFit/>
          </a:bodyPr>
          <a:lstStyle/>
          <a:p>
            <a:pPr algn="ctr"/>
            <a:r>
              <a:rPr lang="en-US" sz="13800" b="1" baseline="-25000" dirty="0">
                <a:solidFill>
                  <a:schemeClr val="accent1"/>
                </a:solidFill>
              </a:rPr>
              <a:t>?</a:t>
            </a:r>
            <a:endParaRPr lang="ru-RU" sz="13800" b="1" baseline="-25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2145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 стрелкой 21"/>
          <p:cNvCxnSpPr>
            <a:stCxn id="6" idx="0"/>
            <a:endCxn id="14" idx="3"/>
          </p:cNvCxnSpPr>
          <p:nvPr/>
        </p:nvCxnSpPr>
        <p:spPr>
          <a:xfrm flipH="1" flipV="1">
            <a:off x="6553200" y="2459590"/>
            <a:ext cx="1368152" cy="96941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5" idx="0"/>
            <a:endCxn id="14" idx="1"/>
          </p:cNvCxnSpPr>
          <p:nvPr/>
        </p:nvCxnSpPr>
        <p:spPr>
          <a:xfrm flipV="1">
            <a:off x="4248944" y="2459590"/>
            <a:ext cx="1389856" cy="96941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4" idx="3"/>
            <a:endCxn id="6" idx="2"/>
          </p:cNvCxnSpPr>
          <p:nvPr/>
        </p:nvCxnSpPr>
        <p:spPr>
          <a:xfrm flipV="1">
            <a:off x="6553200" y="4795836"/>
            <a:ext cx="1368152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4" idx="1"/>
            <a:endCxn id="5" idx="2"/>
          </p:cNvCxnSpPr>
          <p:nvPr/>
        </p:nvCxnSpPr>
        <p:spPr>
          <a:xfrm flipH="1" flipV="1">
            <a:off x="4248944" y="4795836"/>
            <a:ext cx="1389856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объединить изменения?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8800" y="5157788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791744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b="1" dirty="0">
                <a:solidFill>
                  <a:srgbClr val="92D050"/>
                </a:solidFill>
              </a:rPr>
              <a:t>B.txt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464152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b="1" dirty="0">
                <a:solidFill>
                  <a:srgbClr val="92D050"/>
                </a:solidFill>
              </a:rPr>
              <a:t>C.txt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D.txt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23592" y="388158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44272" y="3892414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38800" y="1773238"/>
            <a:ext cx="914400" cy="13727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B.txt</a:t>
            </a:r>
          </a:p>
          <a:p>
            <a:r>
              <a:rPr lang="en-US" sz="2400" dirty="0"/>
              <a:t>C.txt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881166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Общий родитель</a:t>
            </a:r>
          </a:p>
        </p:txBody>
      </p:sp>
      <p:cxnSp>
        <p:nvCxnSpPr>
          <p:cNvPr id="15" name="Прямая соединительная линия 14"/>
          <p:cNvCxnSpPr>
            <a:stCxn id="25" idx="1"/>
            <a:endCxn id="23" idx="6"/>
          </p:cNvCxnSpPr>
          <p:nvPr/>
        </p:nvCxnSpPr>
        <p:spPr>
          <a:xfrm flipH="1">
            <a:off x="7101508" y="3047408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18" idx="2"/>
            <a:endCxn id="24" idx="3"/>
          </p:cNvCxnSpPr>
          <p:nvPr/>
        </p:nvCxnSpPr>
        <p:spPr>
          <a:xfrm flipH="1">
            <a:off x="4616520" y="3500968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946475" y="433074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8" name="Овал 17"/>
          <p:cNvSpPr/>
          <p:nvPr/>
        </p:nvSpPr>
        <p:spPr>
          <a:xfrm>
            <a:off x="4943872" y="314096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9" name="Прямая со стрелкой 18"/>
          <p:cNvCxnSpPr>
            <a:stCxn id="17" idx="0"/>
            <a:endCxn id="18" idx="4"/>
          </p:cNvCxnSpPr>
          <p:nvPr/>
        </p:nvCxnSpPr>
        <p:spPr>
          <a:xfrm flipH="1" flipV="1">
            <a:off x="5303912" y="3860968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  <a:endCxn id="22" idx="3"/>
          </p:cNvCxnSpPr>
          <p:nvPr/>
        </p:nvCxnSpPr>
        <p:spPr>
          <a:xfrm flipV="1">
            <a:off x="5666555" y="4475526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22" idx="0"/>
            <a:endCxn id="23" idx="4"/>
          </p:cNvCxnSpPr>
          <p:nvPr/>
        </p:nvCxnSpPr>
        <p:spPr>
          <a:xfrm flipH="1" flipV="1">
            <a:off x="6741468" y="3413380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6392811" y="386096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6381428" y="269338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22969" y="327013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70345" y="281657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70414" y="5404392"/>
            <a:ext cx="2505109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Общий родитель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для </a:t>
            </a:r>
            <a:r>
              <a:rPr lang="en-US" sz="2400" dirty="0">
                <a:solidFill>
                  <a:schemeClr val="accent1"/>
                </a:solidFill>
              </a:rPr>
              <a:t>master </a:t>
            </a:r>
            <a:r>
              <a:rPr lang="ru-RU" sz="2400" dirty="0">
                <a:solidFill>
                  <a:schemeClr val="accent1"/>
                </a:solidFill>
              </a:rPr>
              <a:t>и </a:t>
            </a:r>
            <a:r>
              <a:rPr lang="en-US" sz="2400" dirty="0">
                <a:solidFill>
                  <a:schemeClr val="accent1"/>
                </a:solidFill>
              </a:rPr>
              <a:t>f2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7" name="Прямая со стрелкой 26"/>
          <p:cNvCxnSpPr>
            <a:stCxn id="26" idx="0"/>
          </p:cNvCxnSpPr>
          <p:nvPr/>
        </p:nvCxnSpPr>
        <p:spPr>
          <a:xfrm flipV="1">
            <a:off x="3422969" y="4690747"/>
            <a:ext cx="1952951" cy="713645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417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был изменен</a:t>
            </a:r>
            <a:br>
              <a:rPr lang="ru-RU" dirty="0"/>
            </a:br>
            <a:r>
              <a:rPr lang="ru-RU" dirty="0"/>
              <a:t>один и тот же файл?</a:t>
            </a:r>
          </a:p>
        </p:txBody>
      </p:sp>
    </p:spTree>
    <p:extLst>
      <p:ext uri="{BB962C8B-B14F-4D97-AF65-F5344CB8AC3E}">
        <p14:creationId xmlns:p14="http://schemas.microsoft.com/office/powerpoint/2010/main" val="20964773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 стрелкой 30"/>
          <p:cNvCxnSpPr>
            <a:stCxn id="12" idx="0"/>
            <a:endCxn id="4" idx="3"/>
          </p:cNvCxnSpPr>
          <p:nvPr/>
        </p:nvCxnSpPr>
        <p:spPr>
          <a:xfrm flipH="1" flipV="1">
            <a:off x="6771000" y="2685031"/>
            <a:ext cx="1584959" cy="50545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0" idx="0"/>
            <a:endCxn id="4" idx="1"/>
          </p:cNvCxnSpPr>
          <p:nvPr/>
        </p:nvCxnSpPr>
        <p:spPr>
          <a:xfrm flipV="1">
            <a:off x="3836041" y="2685031"/>
            <a:ext cx="1584959" cy="52814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7" idx="1"/>
            <a:endCxn id="10" idx="2"/>
          </p:cNvCxnSpPr>
          <p:nvPr/>
        </p:nvCxnSpPr>
        <p:spPr>
          <a:xfrm flipH="1" flipV="1">
            <a:off x="3836041" y="5013176"/>
            <a:ext cx="1584918" cy="61144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3"/>
            <a:endCxn id="12" idx="2"/>
          </p:cNvCxnSpPr>
          <p:nvPr/>
        </p:nvCxnSpPr>
        <p:spPr>
          <a:xfrm flipV="1">
            <a:off x="6770959" y="4990489"/>
            <a:ext cx="1585000" cy="63413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объединить изменения?</a:t>
            </a:r>
            <a:endParaRPr lang="en-US" dirty="0"/>
          </a:p>
        </p:txBody>
      </p:sp>
      <p:sp>
        <p:nvSpPr>
          <p:cNvPr id="4" name="Прямоугольник 3"/>
          <p:cNvSpPr>
            <a:spLocks noChangeAspect="1"/>
          </p:cNvSpPr>
          <p:nvPr/>
        </p:nvSpPr>
        <p:spPr>
          <a:xfrm>
            <a:off x="5421000" y="1785031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5421000" y="2199111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421000" y="2929347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>
            <a:spLocks noChangeAspect="1"/>
          </p:cNvSpPr>
          <p:nvPr/>
        </p:nvSpPr>
        <p:spPr>
          <a:xfrm>
            <a:off x="3161041" y="3213176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3161041" y="3627256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>
            <a:spLocks noChangeAspect="1"/>
          </p:cNvSpPr>
          <p:nvPr/>
        </p:nvSpPr>
        <p:spPr>
          <a:xfrm>
            <a:off x="7680959" y="3190489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7680959" y="4334805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654306" y="38596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44142" y="388234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/>
          <p:cNvSpPr>
            <a:spLocks noChangeAspect="1"/>
          </p:cNvSpPr>
          <p:nvPr/>
        </p:nvSpPr>
        <p:spPr>
          <a:xfrm>
            <a:off x="5420959" y="4724625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02819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одна и та же строчка?</a:t>
            </a:r>
          </a:p>
        </p:txBody>
      </p:sp>
    </p:spTree>
    <p:extLst>
      <p:ext uri="{BB962C8B-B14F-4D97-AF65-F5344CB8AC3E}">
        <p14:creationId xmlns:p14="http://schemas.microsoft.com/office/powerpoint/2010/main" val="3781745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&lt;&lt;&lt;&lt;&lt;&lt;&lt; </a:t>
            </a:r>
            <a:r>
              <a:rPr lang="en-US" dirty="0" err="1">
                <a:latin typeface="Consolas" panose="020B0609020204030204" pitchFamily="49" charset="0"/>
              </a:rPr>
              <a:t>HEAD:index.html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id="footer"&gt;contact : email.support@github.com&lt;/div&gt;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=======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  please contact us at support@github.com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&gt;&gt;&gt;&gt;&gt;&gt;&gt; iss53:index.html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Конфликт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7181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&lt;&lt;&lt;&lt;&lt;&lt;&lt; </a:t>
            </a:r>
            <a:r>
              <a:rPr lang="en-US" b="1" dirty="0" err="1">
                <a:latin typeface="Consolas" panose="020B0609020204030204" pitchFamily="49" charset="0"/>
              </a:rPr>
              <a:t>HEAD</a:t>
            </a:r>
            <a:r>
              <a:rPr lang="en-US" dirty="0" err="1">
                <a:latin typeface="Consolas" panose="020B0609020204030204" pitchFamily="49" charset="0"/>
              </a:rPr>
              <a:t>:index.html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id="footer"&gt;contact : email.support@github.com&lt;/div&gt;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=======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  please contact us at support@github.com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&gt;&gt;&gt;&gt;&gt;&gt;&gt; </a:t>
            </a:r>
            <a:r>
              <a:rPr lang="en-US" b="1" dirty="0">
                <a:latin typeface="Consolas" panose="020B0609020204030204" pitchFamily="49" charset="0"/>
              </a:rPr>
              <a:t>f2</a:t>
            </a:r>
            <a:r>
              <a:rPr lang="en-US" dirty="0">
                <a:latin typeface="Consolas" panose="020B0609020204030204" pitchFamily="49" charset="0"/>
              </a:rPr>
              <a:t>:index.html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Конфликт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3" y="2132856"/>
            <a:ext cx="9648860" cy="36004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271521" y="2852512"/>
            <a:ext cx="9648860" cy="1152552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 rot="21217935">
            <a:off x="1814143" y="4625350"/>
            <a:ext cx="7349321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Создается текстовый блок,</a:t>
            </a:r>
            <a:br>
              <a:rPr lang="ru-RU" sz="2800" i="1" dirty="0">
                <a:solidFill>
                  <a:schemeClr val="accent1"/>
                </a:solidFill>
              </a:rPr>
            </a:br>
            <a:r>
              <a:rPr lang="ru-RU" sz="2800" i="1" dirty="0">
                <a:solidFill>
                  <a:schemeClr val="accent1"/>
                </a:solidFill>
              </a:rPr>
              <a:t>содержащий изменения из обоих </a:t>
            </a:r>
            <a:r>
              <a:rPr lang="ru-RU" sz="2800" i="1" dirty="0" err="1">
                <a:solidFill>
                  <a:schemeClr val="accent1"/>
                </a:solidFill>
              </a:rPr>
              <a:t>коммитов</a:t>
            </a:r>
            <a:endParaRPr lang="ru-RU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4792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Необходимо заменить все «объединенные» текстовые блоки на правильное содержимое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b="1" dirty="0"/>
              <a:t>Стратегии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Взять один вариант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Взять второй вариант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Взять оба варианта последовательно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Написать что-то совершенно иное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Разрешение конфликтов</a:t>
            </a:r>
          </a:p>
        </p:txBody>
      </p:sp>
    </p:spTree>
    <p:extLst>
      <p:ext uri="{BB962C8B-B14F-4D97-AF65-F5344CB8AC3E}">
        <p14:creationId xmlns:p14="http://schemas.microsoft.com/office/powerpoint/2010/main" val="3613507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Распределенная</a:t>
            </a:r>
          </a:p>
          <a:p>
            <a:r>
              <a:rPr lang="ru-RU" sz="2200" dirty="0"/>
              <a:t>Каждому по </a:t>
            </a:r>
            <a:r>
              <a:rPr lang="ru-RU" sz="2200" dirty="0" err="1"/>
              <a:t>репозиторию</a:t>
            </a:r>
            <a:endParaRPr lang="ru-RU" sz="2200" dirty="0"/>
          </a:p>
          <a:p>
            <a:pPr marL="0" indent="0">
              <a:buNone/>
            </a:pPr>
            <a:r>
              <a:rPr lang="ru-RU" sz="2200" b="1" dirty="0"/>
              <a:t>Консольная</a:t>
            </a:r>
          </a:p>
          <a:p>
            <a:r>
              <a:rPr lang="ru-RU" sz="2200" dirty="0"/>
              <a:t>Состоит из утилит командной строки</a:t>
            </a:r>
            <a:endParaRPr lang="en-US" sz="2200" dirty="0"/>
          </a:p>
          <a:p>
            <a:r>
              <a:rPr lang="ru-RU" sz="2200" dirty="0"/>
              <a:t>Кроссплатформенная</a:t>
            </a:r>
          </a:p>
          <a:p>
            <a:r>
              <a:rPr lang="ru-RU" sz="2200" dirty="0"/>
              <a:t>Много разных </a:t>
            </a:r>
            <a:r>
              <a:rPr lang="en-US" sz="2200" dirty="0"/>
              <a:t>GUI</a:t>
            </a:r>
            <a:endParaRPr lang="ru-RU" sz="2200" dirty="0"/>
          </a:p>
          <a:p>
            <a:pPr marL="0" indent="0">
              <a:buNone/>
            </a:pPr>
            <a:r>
              <a:rPr lang="ru-RU" b="1" dirty="0"/>
              <a:t>Поддерживается</a:t>
            </a:r>
          </a:p>
          <a:p>
            <a:r>
              <a:rPr lang="ru-RU" sz="2200" dirty="0"/>
              <a:t>хостингами </a:t>
            </a:r>
            <a:r>
              <a:rPr lang="ru-RU" sz="2200" dirty="0" err="1"/>
              <a:t>репозиториев</a:t>
            </a:r>
            <a:r>
              <a:rPr lang="ru-RU" sz="2200" dirty="0"/>
              <a:t>: </a:t>
            </a:r>
            <a:r>
              <a:rPr lang="en-US" sz="2200" i="1" dirty="0"/>
              <a:t>GitHub, </a:t>
            </a:r>
            <a:r>
              <a:rPr lang="en-US" sz="2200" i="1" dirty="0" err="1"/>
              <a:t>GitLab</a:t>
            </a:r>
            <a:r>
              <a:rPr lang="en-US" sz="2200" i="1" dirty="0"/>
              <a:t>, </a:t>
            </a:r>
            <a:r>
              <a:rPr lang="en-US" sz="2200" i="1" dirty="0" err="1"/>
              <a:t>BitBucket</a:t>
            </a:r>
            <a:endParaRPr lang="ru-RU" sz="2200" dirty="0"/>
          </a:p>
          <a:p>
            <a:r>
              <a:rPr lang="ru-RU" sz="2200" dirty="0"/>
              <a:t>популярными </a:t>
            </a:r>
            <a:r>
              <a:rPr lang="en-US" sz="2200" dirty="0"/>
              <a:t>IDE</a:t>
            </a:r>
            <a:r>
              <a:rPr lang="ru-RU" sz="2200" dirty="0"/>
              <a:t>: </a:t>
            </a:r>
            <a:r>
              <a:rPr lang="en-US" sz="2200" i="1" dirty="0"/>
              <a:t>Visual Studio, </a:t>
            </a:r>
            <a:r>
              <a:rPr lang="en-US" sz="2200" i="1" dirty="0" err="1"/>
              <a:t>WebStorm</a:t>
            </a:r>
            <a:r>
              <a:rPr lang="en-US" sz="2200" i="1" dirty="0"/>
              <a:t>, VS Code</a:t>
            </a:r>
            <a:endParaRPr lang="ru-RU" sz="2200" i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Git</a:t>
            </a:r>
            <a:r>
              <a:rPr lang="ru-RU" dirty="0"/>
              <a:t> – популярная система контроля версий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085" y="2179586"/>
            <a:ext cx="2498828" cy="249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342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Разрешение конфликта в </a:t>
            </a:r>
            <a:r>
              <a:rPr lang="en-US" dirty="0"/>
              <a:t>VS Code</a:t>
            </a:r>
            <a:endParaRPr lang="ru-RU" dirty="0"/>
          </a:p>
        </p:txBody>
      </p:sp>
      <p:pic>
        <p:nvPicPr>
          <p:cNvPr id="1026" name="Picture 2" descr="ÐÐ°Ð½ÐµÐ»Ñ ÑÐ¿ÑÐ°Ð²Ð»ÐµÐ½Ð¸Ñ ÐºÐ¾Ð½ÑÐ»Ð¸ÐºÑÐ°Ð¼Ð¸ VS-ÐºÐ¾Ð´Ð°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56" y="1773238"/>
            <a:ext cx="9648858" cy="254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1450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Changes </a:t>
            </a:r>
            <a:r>
              <a:rPr lang="ru-RU" dirty="0"/>
              <a:t>в </a:t>
            </a:r>
            <a:r>
              <a:rPr lang="en-US" dirty="0"/>
              <a:t>VS Code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99" y="1773238"/>
            <a:ext cx="9652081" cy="308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662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Надо объединять на уровне </a:t>
            </a:r>
            <a:r>
              <a:rPr lang="ru-RU" b="1" dirty="0"/>
              <a:t>списка файлов</a:t>
            </a:r>
            <a:br>
              <a:rPr lang="ru-RU" dirty="0"/>
            </a:br>
            <a:r>
              <a:rPr lang="ru-RU" dirty="0"/>
              <a:t>и на уровне </a:t>
            </a:r>
            <a:r>
              <a:rPr lang="ru-RU" b="1" dirty="0"/>
              <a:t>содержимого файлов</a:t>
            </a:r>
          </a:p>
          <a:p>
            <a:r>
              <a:rPr lang="ru-RU" dirty="0"/>
              <a:t>Нужно знать две объединяемые версии, а также </a:t>
            </a:r>
            <a:r>
              <a:rPr lang="ru-RU" b="1" dirty="0"/>
              <a:t>общего предка</a:t>
            </a:r>
          </a:p>
          <a:p>
            <a:r>
              <a:rPr lang="ru-RU" dirty="0"/>
              <a:t>Часто происходит </a:t>
            </a:r>
            <a:r>
              <a:rPr lang="ru-RU" b="1" dirty="0"/>
              <a:t>автоматическое объединение</a:t>
            </a:r>
          </a:p>
          <a:p>
            <a:r>
              <a:rPr lang="ru-RU" dirty="0"/>
              <a:t>В остальных случаях необходимо </a:t>
            </a:r>
            <a:r>
              <a:rPr lang="ru-RU" b="1" dirty="0"/>
              <a:t>вручную решать конфликты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объединять изменения?</a:t>
            </a:r>
          </a:p>
        </p:txBody>
      </p:sp>
    </p:spTree>
    <p:extLst>
      <p:ext uri="{BB962C8B-B14F-4D97-AF65-F5344CB8AC3E}">
        <p14:creationId xmlns:p14="http://schemas.microsoft.com/office/powerpoint/2010/main" val="3426672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B4EA3A2-55B3-4F53-ADE9-F8014A33119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98108715"/>
              </p:ext>
            </p:extLst>
          </p:nvPr>
        </p:nvGraphicFramePr>
        <p:xfrm>
          <a:off x="1271588" y="1773238"/>
          <a:ext cx="9648825" cy="3474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960316">
                  <a:extLst>
                    <a:ext uri="{9D8B030D-6E8A-4147-A177-3AD203B41FA5}">
                      <a16:colId xmlns:a16="http://schemas.microsoft.com/office/drawing/2014/main" val="119287524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57879856"/>
                    </a:ext>
                  </a:extLst>
                </a:gridCol>
                <a:gridCol w="3456261">
                  <a:extLst>
                    <a:ext uri="{9D8B030D-6E8A-4147-A177-3AD203B41FA5}">
                      <a16:colId xmlns:a16="http://schemas.microsoft.com/office/drawing/2014/main" val="2376857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96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1. </a:t>
                      </a:r>
                      <a:r>
                        <a:rPr lang="ru-RU" sz="2400" dirty="0"/>
                        <a:t>Объединить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изменения</a:t>
                      </a:r>
                      <a:endParaRPr lang="en-US" sz="2400" dirty="0"/>
                    </a:p>
                    <a:p>
                      <a:pPr marL="0" indent="0" algn="r">
                        <a:buFont typeface="+mj-lt"/>
                        <a:buNone/>
                      </a:pPr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автоматически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156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2. </a:t>
                      </a:r>
                      <a:r>
                        <a:rPr lang="ru-RU" sz="2400" dirty="0"/>
                        <a:t>Разрешить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конфликты</a:t>
                      </a:r>
                      <a:endParaRPr lang="ru-RU" sz="2400" i="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вручную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71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3. </a:t>
                      </a:r>
                      <a:r>
                        <a:rPr lang="ru-RU" sz="2400" dirty="0" err="1"/>
                        <a:t>Закоммитить</a:t>
                      </a:r>
                      <a:r>
                        <a:rPr lang="ru-RU" sz="2400" dirty="0"/>
                        <a:t> 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11553"/>
                  </a:ext>
                </a:extLst>
              </a:tr>
            </a:tbl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FA8532-AC62-495F-91C0-45506836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слияния</a:t>
            </a:r>
          </a:p>
        </p:txBody>
      </p:sp>
    </p:spTree>
    <p:extLst>
      <p:ext uri="{BB962C8B-B14F-4D97-AF65-F5344CB8AC3E}">
        <p14:creationId xmlns:p14="http://schemas.microsoft.com/office/powerpoint/2010/main" val="28132732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B4EA3A2-55B3-4F53-ADE9-F8014A33119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33008703"/>
              </p:ext>
            </p:extLst>
          </p:nvPr>
        </p:nvGraphicFramePr>
        <p:xfrm>
          <a:off x="1271588" y="1773238"/>
          <a:ext cx="9648825" cy="3474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960316">
                  <a:extLst>
                    <a:ext uri="{9D8B030D-6E8A-4147-A177-3AD203B41FA5}">
                      <a16:colId xmlns:a16="http://schemas.microsoft.com/office/drawing/2014/main" val="119287524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57879856"/>
                    </a:ext>
                  </a:extLst>
                </a:gridCol>
                <a:gridCol w="3456261">
                  <a:extLst>
                    <a:ext uri="{9D8B030D-6E8A-4147-A177-3AD203B41FA5}">
                      <a16:colId xmlns:a16="http://schemas.microsoft.com/office/drawing/2014/main" val="2376857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Git Bash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96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1. </a:t>
                      </a:r>
                      <a:r>
                        <a:rPr lang="ru-RU" sz="2400" dirty="0"/>
                        <a:t>Объединить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изменения</a:t>
                      </a:r>
                      <a:endParaRPr lang="en-US" sz="2400" dirty="0"/>
                    </a:p>
                    <a:p>
                      <a:pPr marL="0" indent="0" algn="r">
                        <a:buFont typeface="+mj-lt"/>
                        <a:buNone/>
                      </a:pPr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автоматически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merge &lt;branch&gt;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156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2. </a:t>
                      </a:r>
                      <a:r>
                        <a:rPr lang="ru-RU" sz="2400" dirty="0"/>
                        <a:t>Разрешить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конфликты</a:t>
                      </a:r>
                      <a:endParaRPr lang="ru-RU" sz="2400" i="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вручную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 panose="020B0609020204030204" pitchFamily="49" charset="0"/>
                        </a:rPr>
                        <a:t>mergetool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71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3. </a:t>
                      </a:r>
                      <a:r>
                        <a:rPr lang="ru-RU" sz="2400" dirty="0" err="1"/>
                        <a:t>Закоммитить</a:t>
                      </a:r>
                      <a:r>
                        <a:rPr lang="ru-RU" sz="2400" dirty="0"/>
                        <a:t> 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commit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11553"/>
                  </a:ext>
                </a:extLst>
              </a:tr>
            </a:tbl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FA8532-AC62-495F-91C0-45506836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слияния</a:t>
            </a:r>
          </a:p>
        </p:txBody>
      </p:sp>
    </p:spTree>
    <p:extLst>
      <p:ext uri="{BB962C8B-B14F-4D97-AF65-F5344CB8AC3E}">
        <p14:creationId xmlns:p14="http://schemas.microsoft.com/office/powerpoint/2010/main" val="27596143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B4EA3A2-55B3-4F53-ADE9-F8014A33119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60717421"/>
              </p:ext>
            </p:extLst>
          </p:nvPr>
        </p:nvGraphicFramePr>
        <p:xfrm>
          <a:off x="1271588" y="1773238"/>
          <a:ext cx="9648825" cy="3474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960316">
                  <a:extLst>
                    <a:ext uri="{9D8B030D-6E8A-4147-A177-3AD203B41FA5}">
                      <a16:colId xmlns:a16="http://schemas.microsoft.com/office/drawing/2014/main" val="119287524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57879856"/>
                    </a:ext>
                  </a:extLst>
                </a:gridCol>
                <a:gridCol w="3456261">
                  <a:extLst>
                    <a:ext uri="{9D8B030D-6E8A-4147-A177-3AD203B41FA5}">
                      <a16:colId xmlns:a16="http://schemas.microsoft.com/office/drawing/2014/main" val="2376857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Git Bash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Git Extensions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96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1. </a:t>
                      </a:r>
                      <a:r>
                        <a:rPr lang="ru-RU" sz="2400" dirty="0"/>
                        <a:t>Объединить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изменения</a:t>
                      </a:r>
                      <a:endParaRPr lang="en-US" sz="2400" dirty="0"/>
                    </a:p>
                    <a:p>
                      <a:pPr marL="0" indent="0" algn="r">
                        <a:buFont typeface="+mj-lt"/>
                        <a:buNone/>
                      </a:pPr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автоматически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merge &lt;branch&gt;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Контекстное меню </a:t>
                      </a:r>
                      <a:r>
                        <a:rPr lang="en-US" sz="2000" dirty="0"/>
                        <a:t>/</a:t>
                      </a:r>
                      <a:br>
                        <a:rPr lang="en-US" sz="2000" dirty="0"/>
                      </a:br>
                      <a:r>
                        <a:rPr lang="en-US" sz="2000" b="1" kern="1200" dirty="0">
                          <a:effectLst/>
                        </a:rPr>
                        <a:t>Merge into current branch</a:t>
                      </a:r>
                      <a:br>
                        <a:rPr lang="en-US" sz="2000" b="1" kern="1200" dirty="0">
                          <a:effectLst/>
                        </a:rPr>
                      </a:b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156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2. </a:t>
                      </a:r>
                      <a:r>
                        <a:rPr lang="ru-RU" sz="2400" dirty="0"/>
                        <a:t>Разрешить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конфликты</a:t>
                      </a:r>
                      <a:endParaRPr lang="ru-RU" sz="2400" i="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вручную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 panose="020B0609020204030204" pitchFamily="49" charset="0"/>
                        </a:rPr>
                        <a:t>mergetool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Главное меню /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Commands /</a:t>
                      </a:r>
                      <a:br>
                        <a:rPr lang="en-US" sz="2000" dirty="0"/>
                      </a:br>
                      <a:r>
                        <a:rPr lang="en-US" sz="2000" b="1" dirty="0"/>
                        <a:t>Solve merge conflicts</a:t>
                      </a:r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71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3. </a:t>
                      </a:r>
                      <a:r>
                        <a:rPr lang="ru-RU" sz="2400" dirty="0" err="1"/>
                        <a:t>Закоммитить</a:t>
                      </a:r>
                      <a:r>
                        <a:rPr lang="ru-RU" sz="2400" dirty="0"/>
                        <a:t> 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commit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Главное меню /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Commands </a:t>
                      </a:r>
                      <a:r>
                        <a:rPr lang="ru-RU" sz="2000" dirty="0"/>
                        <a:t>/</a:t>
                      </a:r>
                      <a:br>
                        <a:rPr lang="en-US" sz="2000" dirty="0"/>
                      </a:br>
                      <a:r>
                        <a:rPr lang="en-US" sz="2000" b="1" dirty="0"/>
                        <a:t>Commit</a:t>
                      </a:r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11553"/>
                  </a:ext>
                </a:extLst>
              </a:tr>
            </a:tbl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FA8532-AC62-495F-91C0-45506836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слияния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E1089D-F417-40C7-84E5-0988103F2994}"/>
              </a:ext>
            </a:extLst>
          </p:cNvPr>
          <p:cNvSpPr txBox="1"/>
          <p:nvPr/>
        </p:nvSpPr>
        <p:spPr>
          <a:xfrm rot="21188055">
            <a:off x="8360322" y="5739726"/>
            <a:ext cx="2855320" cy="707886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000" i="1" dirty="0">
                <a:solidFill>
                  <a:schemeClr val="accent1"/>
                </a:solidFill>
              </a:rPr>
              <a:t>Можно остановиться,</a:t>
            </a:r>
            <a:br>
              <a:rPr lang="ru-RU" sz="2000" i="1" dirty="0">
                <a:solidFill>
                  <a:schemeClr val="accent1"/>
                </a:solidFill>
              </a:rPr>
            </a:br>
            <a:r>
              <a:rPr lang="ru-RU" sz="2000" i="1" dirty="0">
                <a:solidFill>
                  <a:schemeClr val="accent1"/>
                </a:solidFill>
              </a:rPr>
              <a:t>а затем продолжить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06248-B293-4F81-8533-E4829A304897}"/>
              </a:ext>
            </a:extLst>
          </p:cNvPr>
          <p:cNvSpPr txBox="1"/>
          <p:nvPr/>
        </p:nvSpPr>
        <p:spPr>
          <a:xfrm rot="21217935">
            <a:off x="5259479" y="5346985"/>
            <a:ext cx="3786358" cy="707886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Git Extensions </a:t>
            </a:r>
            <a:r>
              <a:rPr lang="ru-RU" sz="2000" i="1" dirty="0">
                <a:solidFill>
                  <a:schemeClr val="accent1"/>
                </a:solidFill>
              </a:rPr>
              <a:t>автоматически</a:t>
            </a:r>
            <a:br>
              <a:rPr lang="ru-RU" sz="2000" i="1" dirty="0">
                <a:solidFill>
                  <a:schemeClr val="accent1"/>
                </a:solidFill>
              </a:rPr>
            </a:br>
            <a:r>
              <a:rPr lang="ru-RU" sz="2000" i="1" dirty="0">
                <a:solidFill>
                  <a:schemeClr val="accent1"/>
                </a:solidFill>
              </a:rPr>
              <a:t>переходит к следующему шагу</a:t>
            </a:r>
          </a:p>
        </p:txBody>
      </p:sp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91C9001F-259C-429A-8CB1-253EA6EB497D}"/>
              </a:ext>
            </a:extLst>
          </p:cNvPr>
          <p:cNvSpPr/>
          <p:nvPr/>
        </p:nvSpPr>
        <p:spPr>
          <a:xfrm>
            <a:off x="10078002" y="4005064"/>
            <a:ext cx="484632" cy="592483"/>
          </a:xfrm>
          <a:prstGeom prst="downArrow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877CEE36-65E3-4EC2-95C9-8B9DD1A742EC}"/>
              </a:ext>
            </a:extLst>
          </p:cNvPr>
          <p:cNvSpPr/>
          <p:nvPr/>
        </p:nvSpPr>
        <p:spPr>
          <a:xfrm>
            <a:off x="10075864" y="2996952"/>
            <a:ext cx="484632" cy="592483"/>
          </a:xfrm>
          <a:prstGeom prst="downArrow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85569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поведут себя ветки?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3" idx="6"/>
          </p:cNvCxnSpPr>
          <p:nvPr/>
        </p:nvCxnSpPr>
        <p:spPr>
          <a:xfrm flipH="1">
            <a:off x="6702649" y="4450510"/>
            <a:ext cx="540904" cy="14077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43553" y="4219677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7299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endCxn id="19" idx="2"/>
          </p:cNvCxnSpPr>
          <p:nvPr/>
        </p:nvCxnSpPr>
        <p:spPr>
          <a:xfrm flipH="1" flipV="1">
            <a:off x="7840328" y="3947522"/>
            <a:ext cx="3156" cy="27215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поведут себя ветки?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3" idx="6"/>
          </p:cNvCxnSpPr>
          <p:nvPr/>
        </p:nvCxnSpPr>
        <p:spPr>
          <a:xfrm flipH="1">
            <a:off x="6702649" y="4450510"/>
            <a:ext cx="540904" cy="14077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43553" y="4219677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35306" y="3485857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3390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endCxn id="19" idx="2"/>
          </p:cNvCxnSpPr>
          <p:nvPr/>
        </p:nvCxnSpPr>
        <p:spPr>
          <a:xfrm flipH="1" flipV="1">
            <a:off x="7083400" y="2479538"/>
            <a:ext cx="3156" cy="27215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поведут себя ветки?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6" idx="6"/>
          </p:cNvCxnSpPr>
          <p:nvPr/>
        </p:nvCxnSpPr>
        <p:spPr>
          <a:xfrm flipH="1">
            <a:off x="5982569" y="2982526"/>
            <a:ext cx="504056" cy="143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6625" y="275169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78378" y="2017873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21217935">
            <a:off x="6974060" y="3420291"/>
            <a:ext cx="3770584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Сдвинется ветка,</a:t>
            </a:r>
            <a:br>
              <a:rPr lang="en-US" sz="2800" i="1" dirty="0">
                <a:solidFill>
                  <a:schemeClr val="accent1"/>
                </a:solidFill>
              </a:rPr>
            </a:br>
            <a:r>
              <a:rPr lang="ru-RU" sz="2800" i="1" dirty="0">
                <a:solidFill>
                  <a:schemeClr val="accent1"/>
                </a:solidFill>
              </a:rPr>
              <a:t>на которой был </a:t>
            </a:r>
            <a:r>
              <a:rPr lang="en-US" sz="2800" i="1" dirty="0">
                <a:solidFill>
                  <a:schemeClr val="accent1"/>
                </a:solidFill>
              </a:rPr>
              <a:t>HEAD</a:t>
            </a:r>
            <a:endParaRPr lang="ru-RU" sz="2800" i="1" dirty="0">
              <a:solidFill>
                <a:schemeClr val="accent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21217935">
            <a:off x="1530919" y="2122837"/>
            <a:ext cx="4434355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Ветка, которую вливают</a:t>
            </a:r>
            <a:br>
              <a:rPr lang="ru-RU" sz="2800" i="1" dirty="0">
                <a:solidFill>
                  <a:schemeClr val="accent1"/>
                </a:solidFill>
              </a:rPr>
            </a:br>
            <a:r>
              <a:rPr lang="ru-RU" sz="2800" i="1" dirty="0">
                <a:solidFill>
                  <a:schemeClr val="accent1"/>
                </a:solidFill>
              </a:rPr>
              <a:t>стоит на месте</a:t>
            </a:r>
          </a:p>
        </p:txBody>
      </p:sp>
    </p:spTree>
    <p:extLst>
      <p:ext uri="{BB962C8B-B14F-4D97-AF65-F5344CB8AC3E}">
        <p14:creationId xmlns:p14="http://schemas.microsoft.com/office/powerpoint/2010/main" val="1482250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 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324" y="1782753"/>
            <a:ext cx="5219352" cy="474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1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</p:spTree>
    <p:extLst>
      <p:ext uri="{BB962C8B-B14F-4D97-AF65-F5344CB8AC3E}">
        <p14:creationId xmlns:p14="http://schemas.microsoft.com/office/powerpoint/2010/main" val="1001223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 в </a:t>
            </a:r>
            <a:r>
              <a:rPr lang="en-US" dirty="0"/>
              <a:t>Git Graph</a:t>
            </a:r>
            <a:endParaRPr lang="ru-R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CACDA9-0269-4ADD-B7B1-58F8E0977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436" y="1773238"/>
            <a:ext cx="5911063" cy="40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130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stCxn id="14" idx="0"/>
            <a:endCxn id="19" idx="2"/>
          </p:cNvCxnSpPr>
          <p:nvPr/>
        </p:nvCxnSpPr>
        <p:spPr>
          <a:xfrm flipH="1" flipV="1">
            <a:off x="3620885" y="4335419"/>
            <a:ext cx="1" cy="3459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что если обратно влить?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6" idx="6"/>
          </p:cNvCxnSpPr>
          <p:nvPr/>
        </p:nvCxnSpPr>
        <p:spPr>
          <a:xfrm flipH="1">
            <a:off x="5982569" y="2982526"/>
            <a:ext cx="504056" cy="143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6625" y="275169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15863" y="3873754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0407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stCxn id="14" idx="0"/>
            <a:endCxn id="19" idx="2"/>
          </p:cNvCxnSpPr>
          <p:nvPr/>
        </p:nvCxnSpPr>
        <p:spPr>
          <a:xfrm flipH="1" flipV="1">
            <a:off x="4292400" y="2420156"/>
            <a:ext cx="1" cy="3459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Fast-Forward Merge</a:t>
            </a:r>
            <a:endParaRPr lang="ru-RU" dirty="0"/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6" idx="6"/>
          </p:cNvCxnSpPr>
          <p:nvPr/>
        </p:nvCxnSpPr>
        <p:spPr>
          <a:xfrm flipH="1">
            <a:off x="5982569" y="2982526"/>
            <a:ext cx="504056" cy="143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16" idx="2"/>
            <a:endCxn id="14" idx="3"/>
          </p:cNvCxnSpPr>
          <p:nvPr/>
        </p:nvCxnSpPr>
        <p:spPr>
          <a:xfrm flipH="1">
            <a:off x="4889176" y="2996912"/>
            <a:ext cx="373313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95625" y="276607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6625" y="275169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87378" y="1958491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21217935">
            <a:off x="6930720" y="3482405"/>
            <a:ext cx="4135874" cy="1384995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Нет смысла создавать </a:t>
            </a:r>
            <a:r>
              <a:rPr lang="ru-RU" sz="2800" i="1" dirty="0" err="1">
                <a:solidFill>
                  <a:schemeClr val="accent1"/>
                </a:solidFill>
              </a:rPr>
              <a:t>коммит</a:t>
            </a:r>
            <a:r>
              <a:rPr lang="ru-RU" sz="2800" i="1" dirty="0">
                <a:solidFill>
                  <a:schemeClr val="accent1"/>
                </a:solidFill>
              </a:rPr>
              <a:t> – просто передвигается ветка</a:t>
            </a:r>
          </a:p>
        </p:txBody>
      </p:sp>
      <p:sp>
        <p:nvSpPr>
          <p:cNvPr id="21" name="TextBox 20"/>
          <p:cNvSpPr txBox="1"/>
          <p:nvPr/>
        </p:nvSpPr>
        <p:spPr>
          <a:xfrm rot="21217935">
            <a:off x="6988651" y="5277790"/>
            <a:ext cx="4020011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Это </a:t>
            </a:r>
            <a:r>
              <a:rPr lang="en-US" sz="2800" i="1" dirty="0">
                <a:solidFill>
                  <a:schemeClr val="accent1"/>
                </a:solidFill>
              </a:rPr>
              <a:t>Fast-Forward Merge</a:t>
            </a:r>
          </a:p>
          <a:p>
            <a:r>
              <a:rPr lang="ru-RU" sz="2800" i="1" dirty="0">
                <a:solidFill>
                  <a:schemeClr val="accent1"/>
                </a:solidFill>
              </a:rPr>
              <a:t>или «Перемотка»</a:t>
            </a:r>
            <a:endParaRPr lang="en-US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5090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C8083513-197C-4685-B472-F2B81EA371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Иногда</a:t>
            </a:r>
            <a:r>
              <a:rPr lang="ru-RU" sz="2800" dirty="0"/>
              <a:t> вследствие неведомых действий</a:t>
            </a:r>
            <a:br>
              <a:rPr lang="ru-RU" sz="2800" dirty="0"/>
            </a:br>
            <a:r>
              <a:rPr lang="ru-RU" sz="2800" dirty="0"/>
              <a:t>состояние директории полно конфликтов,</a:t>
            </a:r>
            <a:br>
              <a:rPr lang="ru-RU" sz="2800" dirty="0"/>
            </a:br>
            <a:r>
              <a:rPr lang="en-US" sz="2800" b="1" dirty="0"/>
              <a:t>merge</a:t>
            </a:r>
            <a:r>
              <a:rPr lang="en-US" sz="2800" dirty="0"/>
              <a:t> </a:t>
            </a:r>
            <a:r>
              <a:rPr lang="ru-RU" sz="2800" dirty="0"/>
              <a:t>не завершен и его </a:t>
            </a:r>
            <a:r>
              <a:rPr lang="ru-RU" sz="2800" b="1" dirty="0"/>
              <a:t>хочется отменить</a:t>
            </a:r>
            <a:endParaRPr lang="en-US" sz="28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3DD4BC9-DBB3-46BA-AF5E-1D9D3B019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</a:t>
            </a:r>
            <a:r>
              <a:rPr lang="en-US" dirty="0"/>
              <a:t>merge </a:t>
            </a:r>
            <a:r>
              <a:rPr lang="ru-RU" dirty="0"/>
              <a:t>не удался?</a:t>
            </a:r>
          </a:p>
        </p:txBody>
      </p:sp>
      <p:pic>
        <p:nvPicPr>
          <p:cNvPr id="1026" name="Picture 2" descr="https://medialeaks.ru/wp-content/uploads/2018/07/imgonline-com-ua-Resize-RFM87ezUO967e-777x600.jpg">
            <a:extLst>
              <a:ext uri="{FF2B5EF4-FFF2-40B4-BE49-F238E27FC236}">
                <a16:creationId xmlns:a16="http://schemas.microsoft.com/office/drawing/2014/main" id="{0725CBD4-CA74-487F-9630-BF54A5D6C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582" y="3429000"/>
            <a:ext cx="400883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8049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C8083513-197C-4685-B472-F2B81EA371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Иногда</a:t>
            </a:r>
            <a:r>
              <a:rPr lang="ru-RU" sz="2800" dirty="0"/>
              <a:t> вследствие неведомых действий</a:t>
            </a:r>
            <a:br>
              <a:rPr lang="ru-RU" sz="2800" dirty="0"/>
            </a:br>
            <a:r>
              <a:rPr lang="ru-RU" sz="2800" dirty="0"/>
              <a:t>состояние директории полно конфликтов,</a:t>
            </a:r>
            <a:br>
              <a:rPr lang="ru-RU" sz="2800" dirty="0"/>
            </a:br>
            <a:r>
              <a:rPr lang="en-US" sz="2800" b="1" dirty="0"/>
              <a:t>merge</a:t>
            </a:r>
            <a:r>
              <a:rPr lang="en-US" sz="2800" dirty="0"/>
              <a:t> </a:t>
            </a:r>
            <a:r>
              <a:rPr lang="ru-RU" sz="2800" dirty="0"/>
              <a:t>не завершен и его </a:t>
            </a:r>
            <a:r>
              <a:rPr lang="ru-RU" sz="2800" b="1" dirty="0"/>
              <a:t>хочется отменить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ru-RU" dirty="0"/>
              <a:t>			</a:t>
            </a:r>
            <a:r>
              <a:rPr lang="ru-RU" b="1" dirty="0"/>
              <a:t>Переходим на исходный коммит</a:t>
            </a:r>
            <a:r>
              <a:rPr lang="ru-RU" dirty="0"/>
              <a:t> с помощью</a:t>
            </a:r>
            <a:br>
              <a:rPr lang="ru-RU" dirty="0"/>
            </a:br>
            <a:r>
              <a:rPr lang="ru-RU" dirty="0"/>
              <a:t>			</a:t>
            </a:r>
            <a:r>
              <a:rPr lang="en-US" dirty="0">
                <a:latin typeface="Consolas" panose="020B0609020204030204" pitchFamily="49" charset="0"/>
              </a:rPr>
              <a:t>checkout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en-US" strike="sngStrike" dirty="0">
                <a:latin typeface="Consolas" panose="020B0609020204030204" pitchFamily="49" charset="0"/>
              </a:rPr>
              <a:t>reset</a:t>
            </a:r>
            <a:r>
              <a:rPr lang="ru-RU" dirty="0"/>
              <a:t>, а затем повторяем </a:t>
            </a:r>
            <a:r>
              <a:rPr lang="en-US" dirty="0">
                <a:latin typeface="Consolas" panose="020B0609020204030204" pitchFamily="49" charset="0"/>
              </a:rPr>
              <a:t>merge</a:t>
            </a:r>
            <a:endParaRPr lang="ru-RU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+mn-lt"/>
              </a:rPr>
              <a:t>			При этом затрутся все локальные изменения,</a:t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			поэтому </a:t>
            </a:r>
            <a:r>
              <a:rPr lang="ru-RU" b="1" dirty="0">
                <a:latin typeface="+mn-lt"/>
              </a:rPr>
              <a:t>перед слиянием все изменения</a:t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			рекомендуется </a:t>
            </a:r>
            <a:r>
              <a:rPr lang="ru-RU" b="1" dirty="0">
                <a:latin typeface="+mn-lt"/>
              </a:rPr>
              <a:t>сохранять</a:t>
            </a:r>
            <a:r>
              <a:rPr lang="ru-RU" dirty="0">
                <a:latin typeface="+mn-lt"/>
              </a:rPr>
              <a:t> (</a:t>
            </a:r>
            <a:r>
              <a:rPr lang="en-US" dirty="0">
                <a:latin typeface="Consolas" panose="020B0609020204030204" pitchFamily="49" charset="0"/>
              </a:rPr>
              <a:t>commit</a:t>
            </a:r>
            <a:r>
              <a:rPr lang="en-US" dirty="0">
                <a:latin typeface="+mn-lt"/>
              </a:rPr>
              <a:t> </a:t>
            </a:r>
            <a:r>
              <a:rPr lang="ru-RU" dirty="0">
                <a:latin typeface="+mn-lt"/>
              </a:rPr>
              <a:t>или </a:t>
            </a:r>
            <a:r>
              <a:rPr lang="en-US" strike="sngStrike" dirty="0">
                <a:latin typeface="Consolas" panose="020B0609020204030204" pitchFamily="49" charset="0"/>
              </a:rPr>
              <a:t>stash</a:t>
            </a:r>
            <a:r>
              <a:rPr lang="en-US" dirty="0">
                <a:latin typeface="+mn-lt"/>
              </a:rPr>
              <a:t>)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3DD4BC9-DBB3-46BA-AF5E-1D9D3B019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</a:t>
            </a:r>
            <a:r>
              <a:rPr lang="en-US" dirty="0"/>
              <a:t>merge </a:t>
            </a:r>
            <a:r>
              <a:rPr lang="ru-RU" dirty="0"/>
              <a:t>не удался?</a:t>
            </a:r>
          </a:p>
        </p:txBody>
      </p:sp>
      <p:pic>
        <p:nvPicPr>
          <p:cNvPr id="4" name="Рисунок 3" descr="Изображение выглядит как млекопитающее, животное, примат, лемур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47D0DEC-77D6-44DD-8E8C-B1239C6D6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42" y="3318295"/>
            <a:ext cx="1240221" cy="16557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78EC3C-B7EF-47E6-9211-E1EC261E5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88" y="5154236"/>
            <a:ext cx="1744131" cy="137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8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9529D4F-8BE0-4FB6-A01C-E6E1EC39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Лишние файлы после </a:t>
            </a:r>
            <a:r>
              <a:rPr lang="en-US" dirty="0"/>
              <a:t>merge?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C44734-9441-4D68-854E-70D0A4621A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800" dirty="0"/>
              <a:t>При создании конфликта </a:t>
            </a:r>
            <a:r>
              <a:rPr lang="en-US" sz="2800" dirty="0"/>
              <a:t>Git </a:t>
            </a:r>
            <a:r>
              <a:rPr lang="ru-RU" sz="2800" dirty="0"/>
              <a:t>генерирует</a:t>
            </a:r>
            <a:r>
              <a:rPr lang="en-US" sz="2800" dirty="0"/>
              <a:t> .</a:t>
            </a:r>
            <a:r>
              <a:rPr lang="en-US" sz="2800" dirty="0" err="1"/>
              <a:t>orig</a:t>
            </a:r>
            <a:r>
              <a:rPr lang="en-US" sz="2800" dirty="0"/>
              <a:t>-</a:t>
            </a:r>
            <a:r>
              <a:rPr lang="ru-RU" sz="2800" dirty="0"/>
              <a:t>файлы</a:t>
            </a:r>
            <a:r>
              <a:rPr lang="en-US" sz="2800" dirty="0"/>
              <a:t> </a:t>
            </a:r>
            <a:r>
              <a:rPr lang="ru-RU" sz="2800" dirty="0"/>
              <a:t>с версиями до слияния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Они исчезнут после успешного </a:t>
            </a:r>
            <a:r>
              <a:rPr lang="en-US" sz="2800" dirty="0"/>
              <a:t>merge</a:t>
            </a:r>
            <a:r>
              <a:rPr lang="ru-RU" sz="2800" dirty="0"/>
              <a:t>,</a:t>
            </a:r>
            <a:br>
              <a:rPr lang="ru-RU" sz="2800" dirty="0"/>
            </a:br>
            <a:r>
              <a:rPr lang="ru-RU" sz="2800" dirty="0"/>
              <a:t>если выставлено в настройках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mergetool</a:t>
            </a:r>
            <a:r>
              <a:rPr lang="en-US" dirty="0">
                <a:latin typeface="Consolas" panose="020B0609020204030204" pitchFamily="49" charset="0"/>
              </a:rPr>
              <a:t>]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keepbackup</a:t>
            </a:r>
            <a:r>
              <a:rPr lang="en-US" dirty="0">
                <a:latin typeface="Consolas" panose="020B0609020204030204" pitchFamily="49" charset="0"/>
              </a:rPr>
              <a:t> = false</a:t>
            </a: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68446FA-C6D4-4542-917A-3E5B6048C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846" y="3573015"/>
            <a:ext cx="3172567" cy="295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5850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5. </a:t>
            </a:r>
            <a:r>
              <a:rPr lang="en-US" dirty="0"/>
              <a:t>Merge Conflict</a:t>
            </a:r>
            <a:br>
              <a:rPr lang="en-US" dirty="0"/>
            </a:br>
            <a:r>
              <a:rPr lang="ru-RU" dirty="0"/>
              <a:t>Задание 6. </a:t>
            </a:r>
            <a:r>
              <a:rPr lang="en-US" dirty="0"/>
              <a:t>Hidden Conflict</a:t>
            </a:r>
            <a:br>
              <a:rPr lang="en-US" dirty="0"/>
            </a:br>
            <a:r>
              <a:rPr lang="ru-RU" dirty="0"/>
              <a:t>Задание 7. </a:t>
            </a:r>
            <a:r>
              <a:rPr lang="en-US" dirty="0"/>
              <a:t>Fast-Forward Merge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46941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BC2E4C-24C8-4976-8E0F-7E92C8159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A2. Immutable History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505218-0BF4-4B01-BC61-3BD508CD9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Нельзя переписать историю — можно создать новую</a:t>
            </a:r>
          </a:p>
        </p:txBody>
      </p:sp>
    </p:spTree>
    <p:extLst>
      <p:ext uri="{BB962C8B-B14F-4D97-AF65-F5344CB8AC3E}">
        <p14:creationId xmlns:p14="http://schemas.microsoft.com/office/powerpoint/2010/main" val="22236886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D1B6A-5F26-4F61-A6BC-9592BDFF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Даже если кажется,</a:t>
            </a:r>
            <a:br>
              <a:rPr lang="ru-RU" dirty="0"/>
            </a:br>
            <a:r>
              <a:rPr lang="ru-RU" dirty="0"/>
              <a:t>что </a:t>
            </a:r>
            <a:r>
              <a:rPr lang="en-US" dirty="0"/>
              <a:t>Git </a:t>
            </a:r>
            <a:r>
              <a:rPr lang="ru-RU" dirty="0"/>
              <a:t>редактирует коммиты,</a:t>
            </a:r>
            <a:br>
              <a:rPr lang="ru-RU" dirty="0"/>
            </a:br>
            <a:r>
              <a:rPr lang="ru-RU" dirty="0"/>
              <a:t>на самом деле он создает новые</a:t>
            </a:r>
          </a:p>
        </p:txBody>
      </p:sp>
    </p:spTree>
    <p:extLst>
      <p:ext uri="{BB962C8B-B14F-4D97-AF65-F5344CB8AC3E}">
        <p14:creationId xmlns:p14="http://schemas.microsoft.com/office/powerpoint/2010/main" val="11429708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Amend Commit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8" name="Прямая со стрелкой 17"/>
          <p:cNvCxnSpPr>
            <a:stCxn id="19" idx="0"/>
            <a:endCxn id="13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14" idx="0"/>
            <a:endCxn id="19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13" idx="0"/>
            <a:endCxn id="22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1143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65488" y="4593137"/>
            <a:ext cx="28144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Последний </a:t>
            </a:r>
            <a:r>
              <a:rPr lang="ru-RU" sz="2400" dirty="0" err="1">
                <a:solidFill>
                  <a:schemeClr val="accent1"/>
                </a:solidFill>
              </a:rPr>
              <a:t>коммит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7587" y="3279456"/>
            <a:ext cx="19902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Commit index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1037" y="1965775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Working directory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C91A78-5F99-4AD6-A751-F539FC2BF060}"/>
              </a:ext>
            </a:extLst>
          </p:cNvPr>
          <p:cNvSpPr txBox="1"/>
          <p:nvPr/>
        </p:nvSpPr>
        <p:spPr>
          <a:xfrm rot="21217935">
            <a:off x="7741938" y="2899719"/>
            <a:ext cx="2984087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Хочется дополнить</a:t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последний </a:t>
            </a:r>
            <a:r>
              <a:rPr lang="ru-RU" sz="2400" i="1" dirty="0" err="1">
                <a:solidFill>
                  <a:schemeClr val="accent1"/>
                </a:solidFill>
              </a:rPr>
              <a:t>коммит</a:t>
            </a:r>
            <a:endParaRPr lang="ru-RU" sz="2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995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GUI</a:t>
            </a:r>
            <a:r>
              <a:rPr lang="ru-RU" sz="2800" b="1" dirty="0" err="1"/>
              <a:t>ов</a:t>
            </a:r>
            <a:r>
              <a:rPr lang="ru-RU" sz="2800" b="1" dirty="0"/>
              <a:t> много</a:t>
            </a:r>
            <a:r>
              <a:rPr lang="ru-RU" sz="2800" dirty="0"/>
              <a:t>, на любой вкус и цвет,</a:t>
            </a:r>
            <a:br>
              <a:rPr lang="ru-RU" sz="2800" dirty="0"/>
            </a:br>
            <a:r>
              <a:rPr lang="ru-RU" sz="2800" dirty="0"/>
              <a:t>каждый со своими особенностями,</a:t>
            </a:r>
            <a:br>
              <a:rPr lang="ru-RU" sz="2800" dirty="0"/>
            </a:br>
            <a:r>
              <a:rPr lang="ru-RU" sz="2800" dirty="0"/>
              <a:t>а </a:t>
            </a:r>
            <a:r>
              <a:rPr lang="ru-RU" sz="2800" b="1" dirty="0"/>
              <a:t>придется что-то выбрать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2050" name="Picture 2" descr="ÐÐ°ÑÑÐ¸Ð½ÐºÐ¸ Ð¿Ð¾ Ð·Ð°Ð¿ÑÐ¾ÑÑ ÑÐ»Ð¾Ð¼Ð°ÑÑÐµÑÑ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142" y="1487785"/>
            <a:ext cx="2445271" cy="244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1064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Amend Commit</a:t>
            </a:r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4" name="Прямая со стрелкой 13"/>
          <p:cNvCxnSpPr>
            <a:stCxn id="11" idx="7"/>
            <a:endCxn id="22" idx="3"/>
          </p:cNvCxnSpPr>
          <p:nvPr/>
        </p:nvCxnSpPr>
        <p:spPr>
          <a:xfrm flipV="1">
            <a:off x="7070667" y="3764846"/>
            <a:ext cx="1338904" cy="211824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539" y="1772411"/>
            <a:ext cx="3852461" cy="2578419"/>
          </a:xfrm>
          <a:prstGeom prst="rect">
            <a:avLst/>
          </a:prstGeom>
        </p:spPr>
      </p:pic>
      <p:sp>
        <p:nvSpPr>
          <p:cNvPr id="22" name="Овал 21"/>
          <p:cNvSpPr/>
          <p:nvPr/>
        </p:nvSpPr>
        <p:spPr>
          <a:xfrm>
            <a:off x="8304118" y="315028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TextBox 26"/>
          <p:cNvSpPr txBox="1"/>
          <p:nvPr/>
        </p:nvSpPr>
        <p:spPr>
          <a:xfrm rot="21217935">
            <a:off x="6672652" y="1819114"/>
            <a:ext cx="3983013" cy="1200329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Изменения из </a:t>
            </a:r>
            <a:r>
              <a:rPr lang="en-US" sz="2400" i="1" dirty="0">
                <a:solidFill>
                  <a:schemeClr val="accent1"/>
                </a:solidFill>
              </a:rPr>
              <a:t>Commit index</a:t>
            </a:r>
            <a:br>
              <a:rPr lang="en-US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и старого </a:t>
            </a:r>
            <a:r>
              <a:rPr lang="ru-RU" sz="2400" i="1" dirty="0" err="1">
                <a:solidFill>
                  <a:schemeClr val="accent1"/>
                </a:solidFill>
              </a:rPr>
              <a:t>коммита</a:t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теперь в новом </a:t>
            </a:r>
            <a:r>
              <a:rPr lang="ru-RU" sz="2400" i="1" dirty="0" err="1">
                <a:solidFill>
                  <a:schemeClr val="accent1"/>
                </a:solidFill>
              </a:rPr>
              <a:t>коммите</a:t>
            </a:r>
            <a:endParaRPr lang="ru-RU" sz="2400" i="1" dirty="0">
              <a:solidFill>
                <a:schemeClr val="accent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rot="21217935">
            <a:off x="2072583" y="5095053"/>
            <a:ext cx="3861955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Старый </a:t>
            </a:r>
            <a:r>
              <a:rPr lang="ru-RU" sz="2400" i="1" dirty="0" err="1">
                <a:solidFill>
                  <a:schemeClr val="accent1"/>
                </a:solidFill>
              </a:rPr>
              <a:t>коммит</a:t>
            </a:r>
            <a:r>
              <a:rPr lang="ru-RU" sz="2400" i="1" dirty="0">
                <a:solidFill>
                  <a:schemeClr val="accent1"/>
                </a:solidFill>
              </a:rPr>
              <a:t> остался,</a:t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но никому не нужен</a:t>
            </a:r>
          </a:p>
        </p:txBody>
      </p:sp>
    </p:spTree>
    <p:extLst>
      <p:ext uri="{BB962C8B-B14F-4D97-AF65-F5344CB8AC3E}">
        <p14:creationId xmlns:p14="http://schemas.microsoft.com/office/powerpoint/2010/main" val="24099146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2" y="1773241"/>
            <a:ext cx="5649723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Слияния порождает лишние </a:t>
            </a:r>
            <a:r>
              <a:rPr lang="ru-RU" dirty="0" err="1"/>
              <a:t>коммиты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а история становится нелинейной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18" idx="0"/>
            <a:endCxn id="17" idx="2"/>
          </p:cNvCxnSpPr>
          <p:nvPr/>
        </p:nvCxnSpPr>
        <p:spPr>
          <a:xfrm flipH="1" flipV="1">
            <a:off x="10415392" y="4009729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910370" y="3548064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1265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2" y="1773241"/>
            <a:ext cx="5649723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Слияния порождает лишние </a:t>
            </a:r>
            <a:r>
              <a:rPr lang="ru-RU" dirty="0" err="1"/>
              <a:t>коммиты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а история становится нелинейной</a:t>
            </a:r>
          </a:p>
          <a:p>
            <a:pPr marL="0" indent="0">
              <a:buNone/>
            </a:pPr>
            <a:r>
              <a:rPr lang="ru-RU" dirty="0"/>
              <a:t>Хочется получать линейную историю!</a:t>
            </a:r>
          </a:p>
          <a:p>
            <a:pPr marL="0" indent="0">
              <a:buNone/>
            </a:pPr>
            <a:r>
              <a:rPr lang="ru-RU" dirty="0"/>
              <a:t>Менять </a:t>
            </a:r>
            <a:r>
              <a:rPr lang="ru-RU" dirty="0" err="1"/>
              <a:t>коммиты</a:t>
            </a:r>
            <a:r>
              <a:rPr lang="ru-RU" dirty="0"/>
              <a:t> нельзя – значит надо создавать копии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8110326" y="2647056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8" idx="0"/>
            <a:endCxn id="12" idx="4"/>
          </p:cNvCxnSpPr>
          <p:nvPr/>
        </p:nvCxnSpPr>
        <p:spPr>
          <a:xfrm flipV="1">
            <a:off x="7752184" y="4180616"/>
            <a:ext cx="9485" cy="4072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7750286" y="3013028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7401629" y="34606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7390246" y="229302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18" idx="0"/>
            <a:endCxn id="17" idx="2"/>
          </p:cNvCxnSpPr>
          <p:nvPr/>
        </p:nvCxnSpPr>
        <p:spPr>
          <a:xfrm flipH="1" flipV="1">
            <a:off x="8975938" y="216247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470916" y="170080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79163" y="241622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7613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 </a:t>
            </a:r>
            <a:r>
              <a:rPr lang="ru-RU" dirty="0"/>
              <a:t>копирует </a:t>
            </a:r>
            <a:r>
              <a:rPr lang="ru-RU" dirty="0" err="1"/>
              <a:t>коммиты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6" idx="1"/>
            <a:endCxn id="12" idx="6"/>
          </p:cNvCxnSpPr>
          <p:nvPr/>
        </p:nvCxnSpPr>
        <p:spPr>
          <a:xfrm flipH="1">
            <a:off x="4445947" y="4496899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3"/>
          </p:cNvCxnSpPr>
          <p:nvPr/>
        </p:nvCxnSpPr>
        <p:spPr>
          <a:xfrm flipH="1">
            <a:off x="1960959" y="4950459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2290914" y="578023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2288311" y="459045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8" name="Прямая со стрелкой 7"/>
          <p:cNvCxnSpPr>
            <a:stCxn id="6" idx="0"/>
            <a:endCxn id="7" idx="4"/>
          </p:cNvCxnSpPr>
          <p:nvPr/>
        </p:nvCxnSpPr>
        <p:spPr>
          <a:xfrm flipH="1" flipV="1">
            <a:off x="2648351" y="5310459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6" idx="6"/>
            <a:endCxn id="11" idx="3"/>
          </p:cNvCxnSpPr>
          <p:nvPr/>
        </p:nvCxnSpPr>
        <p:spPr>
          <a:xfrm flipV="1">
            <a:off x="3010994" y="5925017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11" idx="0"/>
            <a:endCxn id="12" idx="4"/>
          </p:cNvCxnSpPr>
          <p:nvPr/>
        </p:nvCxnSpPr>
        <p:spPr>
          <a:xfrm flipH="1" flipV="1">
            <a:off x="4085907" y="4862871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3737250" y="531045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3725867" y="414287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7408" y="471962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4" name="Прямая соединительная линия 13"/>
          <p:cNvCxnSpPr>
            <a:stCxn id="16" idx="0"/>
            <a:endCxn id="15" idx="2"/>
          </p:cNvCxnSpPr>
          <p:nvPr/>
        </p:nvCxnSpPr>
        <p:spPr>
          <a:xfrm flipH="1" flipV="1">
            <a:off x="5311559" y="4012316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06537" y="3550651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14784" y="4266066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единительная линия 16"/>
          <p:cNvCxnSpPr>
            <a:stCxn id="29" idx="1"/>
            <a:endCxn id="25" idx="6"/>
          </p:cNvCxnSpPr>
          <p:nvPr/>
        </p:nvCxnSpPr>
        <p:spPr>
          <a:xfrm flipH="1">
            <a:off x="9775245" y="2647056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stCxn id="20" idx="2"/>
            <a:endCxn id="26" idx="3"/>
          </p:cNvCxnSpPr>
          <p:nvPr/>
        </p:nvCxnSpPr>
        <p:spPr>
          <a:xfrm flipH="1">
            <a:off x="8729711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059666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Овал 19"/>
          <p:cNvSpPr/>
          <p:nvPr/>
        </p:nvSpPr>
        <p:spPr>
          <a:xfrm>
            <a:off x="9057063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H="1" flipV="1">
            <a:off x="9417103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20" idx="0"/>
            <a:endCxn id="24" idx="4"/>
          </p:cNvCxnSpPr>
          <p:nvPr/>
        </p:nvCxnSpPr>
        <p:spPr>
          <a:xfrm flipV="1">
            <a:off x="9417103" y="4180616"/>
            <a:ext cx="9485" cy="4072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24" idx="0"/>
            <a:endCxn id="25" idx="4"/>
          </p:cNvCxnSpPr>
          <p:nvPr/>
        </p:nvCxnSpPr>
        <p:spPr>
          <a:xfrm flipH="1" flipV="1">
            <a:off x="9415205" y="3013028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9066548" y="34606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5" name="Овал 24"/>
          <p:cNvSpPr/>
          <p:nvPr/>
        </p:nvSpPr>
        <p:spPr>
          <a:xfrm>
            <a:off x="9055165" y="229302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36160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27" name="Прямая соединительная линия 26"/>
          <p:cNvCxnSpPr>
            <a:stCxn id="29" idx="0"/>
            <a:endCxn id="28" idx="2"/>
          </p:cNvCxnSpPr>
          <p:nvPr/>
        </p:nvCxnSpPr>
        <p:spPr>
          <a:xfrm flipH="1" flipV="1">
            <a:off x="10640857" y="216247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135835" y="170080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044082" y="241622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1" name="Прямая со стрелкой 30"/>
          <p:cNvCxnSpPr>
            <a:stCxn id="19" idx="6"/>
            <a:endCxn id="33" idx="3"/>
          </p:cNvCxnSpPr>
          <p:nvPr/>
        </p:nvCxnSpPr>
        <p:spPr>
          <a:xfrm flipV="1">
            <a:off x="9779746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33" idx="0"/>
            <a:endCxn id="34" idx="4"/>
          </p:cNvCxnSpPr>
          <p:nvPr/>
        </p:nvCxnSpPr>
        <p:spPr>
          <a:xfrm flipH="1" flipV="1">
            <a:off x="10854659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Овал 32"/>
          <p:cNvSpPr/>
          <p:nvPr/>
        </p:nvSpPr>
        <p:spPr>
          <a:xfrm>
            <a:off x="10506002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Овал 33"/>
          <p:cNvSpPr/>
          <p:nvPr/>
        </p:nvSpPr>
        <p:spPr>
          <a:xfrm>
            <a:off x="10494619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9" name="Стрелка вправо 38"/>
          <p:cNvSpPr/>
          <p:nvPr/>
        </p:nvSpPr>
        <p:spPr>
          <a:xfrm>
            <a:off x="6160373" y="4537414"/>
            <a:ext cx="1085807" cy="82091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6470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800" dirty="0"/>
              <a:t>Изменения в </a:t>
            </a:r>
            <a:r>
              <a:rPr lang="ru-RU" sz="2800" dirty="0" err="1"/>
              <a:t>коммите</a:t>
            </a:r>
            <a:r>
              <a:rPr lang="ru-RU" sz="2800" dirty="0"/>
              <a:t> 4, новой базе, могут конфликтовать с изменениями в 2 и в 3</a:t>
            </a:r>
          </a:p>
          <a:p>
            <a:pPr marL="0" indent="0">
              <a:buNone/>
            </a:pPr>
            <a:r>
              <a:rPr lang="ru-RU" sz="2800" dirty="0"/>
              <a:t>Следовательно,</a:t>
            </a:r>
            <a:br>
              <a:rPr lang="ru-RU" sz="2800" dirty="0"/>
            </a:br>
            <a:r>
              <a:rPr lang="ru-RU" sz="2800" dirty="0"/>
              <a:t>перенос </a:t>
            </a:r>
            <a:r>
              <a:rPr lang="ru-RU" sz="2800" b="1" dirty="0"/>
              <a:t>каждого </a:t>
            </a:r>
            <a:r>
              <a:rPr lang="ru-RU" sz="2800" b="1" dirty="0" err="1"/>
              <a:t>коммита</a:t>
            </a:r>
            <a:r>
              <a:rPr lang="ru-RU" sz="2800" dirty="0"/>
              <a:t> может породить конфликт</a:t>
            </a:r>
          </a:p>
          <a:p>
            <a:pPr marL="0" indent="0">
              <a:buNone/>
            </a:pPr>
            <a:r>
              <a:rPr lang="ru-RU" sz="2800" dirty="0"/>
              <a:t>Конфликты разрешаются аналогично </a:t>
            </a:r>
            <a:r>
              <a:rPr lang="en-US" sz="2800" dirty="0"/>
              <a:t>merge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Конфликты при </a:t>
            </a:r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6" idx="1"/>
            <a:endCxn id="12" idx="6"/>
          </p:cNvCxnSpPr>
          <p:nvPr/>
        </p:nvCxnSpPr>
        <p:spPr>
          <a:xfrm flipH="1">
            <a:off x="9775245" y="2647056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3"/>
          </p:cNvCxnSpPr>
          <p:nvPr/>
        </p:nvCxnSpPr>
        <p:spPr>
          <a:xfrm flipH="1">
            <a:off x="8729711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9059666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Овал 6"/>
          <p:cNvSpPr/>
          <p:nvPr/>
        </p:nvSpPr>
        <p:spPr>
          <a:xfrm>
            <a:off x="9057063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8" name="Прямая со стрелкой 7"/>
          <p:cNvCxnSpPr>
            <a:stCxn id="6" idx="0"/>
            <a:endCxn id="7" idx="4"/>
          </p:cNvCxnSpPr>
          <p:nvPr/>
        </p:nvCxnSpPr>
        <p:spPr>
          <a:xfrm flipH="1" flipV="1">
            <a:off x="9417103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7" idx="0"/>
            <a:endCxn id="11" idx="4"/>
          </p:cNvCxnSpPr>
          <p:nvPr/>
        </p:nvCxnSpPr>
        <p:spPr>
          <a:xfrm flipV="1">
            <a:off x="9417103" y="4180616"/>
            <a:ext cx="9485" cy="4072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11" idx="0"/>
            <a:endCxn id="12" idx="4"/>
          </p:cNvCxnSpPr>
          <p:nvPr/>
        </p:nvCxnSpPr>
        <p:spPr>
          <a:xfrm flipH="1" flipV="1">
            <a:off x="9415205" y="3013028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9066548" y="34606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9055165" y="229302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36160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4" name="Прямая соединительная линия 13"/>
          <p:cNvCxnSpPr>
            <a:stCxn id="16" idx="0"/>
            <a:endCxn id="15" idx="2"/>
          </p:cNvCxnSpPr>
          <p:nvPr/>
        </p:nvCxnSpPr>
        <p:spPr>
          <a:xfrm flipH="1" flipV="1">
            <a:off x="10640857" y="216247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135835" y="170080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44082" y="241622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 стрелкой 16"/>
          <p:cNvCxnSpPr>
            <a:stCxn id="6" idx="6"/>
            <a:endCxn id="19" idx="3"/>
          </p:cNvCxnSpPr>
          <p:nvPr/>
        </p:nvCxnSpPr>
        <p:spPr>
          <a:xfrm flipV="1">
            <a:off x="9779746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9" idx="0"/>
            <a:endCxn id="20" idx="4"/>
          </p:cNvCxnSpPr>
          <p:nvPr/>
        </p:nvCxnSpPr>
        <p:spPr>
          <a:xfrm flipH="1" flipV="1">
            <a:off x="10854659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10506002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Овал 19"/>
          <p:cNvSpPr/>
          <p:nvPr/>
        </p:nvSpPr>
        <p:spPr>
          <a:xfrm>
            <a:off x="10494619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966259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680431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Позволяет указать, как применять каждый </a:t>
            </a:r>
            <a:r>
              <a:rPr lang="ru-RU" sz="2800" dirty="0" err="1"/>
              <a:t>коммит</a:t>
            </a:r>
            <a:endParaRPr lang="ru-RU" sz="2800" dirty="0"/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Например, можно делать </a:t>
            </a:r>
            <a:r>
              <a:rPr lang="en-US" sz="2800" dirty="0"/>
              <a:t>squash </a:t>
            </a:r>
            <a:r>
              <a:rPr lang="ru-RU" sz="2800" dirty="0"/>
              <a:t>всех переносимых </a:t>
            </a:r>
            <a:r>
              <a:rPr lang="ru-RU" sz="2800" dirty="0" err="1"/>
              <a:t>коммитов</a:t>
            </a:r>
            <a:r>
              <a:rPr lang="ru-RU" sz="2800" dirty="0"/>
              <a:t> в один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Интерактивный </a:t>
            </a:r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6" idx="1"/>
            <a:endCxn id="12" idx="6"/>
          </p:cNvCxnSpPr>
          <p:nvPr/>
        </p:nvCxnSpPr>
        <p:spPr>
          <a:xfrm flipH="1">
            <a:off x="9775245" y="3439144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3"/>
          </p:cNvCxnSpPr>
          <p:nvPr/>
        </p:nvCxnSpPr>
        <p:spPr>
          <a:xfrm flipH="1">
            <a:off x="8729711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9059666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Овал 6"/>
          <p:cNvSpPr/>
          <p:nvPr/>
        </p:nvSpPr>
        <p:spPr>
          <a:xfrm>
            <a:off x="9057063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8" name="Прямая со стрелкой 7"/>
          <p:cNvCxnSpPr>
            <a:stCxn id="6" idx="0"/>
            <a:endCxn id="7" idx="4"/>
          </p:cNvCxnSpPr>
          <p:nvPr/>
        </p:nvCxnSpPr>
        <p:spPr>
          <a:xfrm flipH="1" flipV="1">
            <a:off x="9417103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7" idx="0"/>
            <a:endCxn id="12" idx="4"/>
          </p:cNvCxnSpPr>
          <p:nvPr/>
        </p:nvCxnSpPr>
        <p:spPr>
          <a:xfrm flipH="1" flipV="1">
            <a:off x="9415205" y="3805116"/>
            <a:ext cx="1898" cy="7827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9055165" y="30851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16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2, 3</a:t>
            </a:r>
            <a:endParaRPr lang="ru-RU" sz="16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36160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4" name="Прямая соединительная линия 13"/>
          <p:cNvCxnSpPr>
            <a:stCxn id="16" idx="0"/>
            <a:endCxn id="15" idx="2"/>
          </p:cNvCxnSpPr>
          <p:nvPr/>
        </p:nvCxnSpPr>
        <p:spPr>
          <a:xfrm flipH="1" flipV="1">
            <a:off x="10640857" y="2954561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135835" y="2492896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44082" y="3208311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 стрелкой 16"/>
          <p:cNvCxnSpPr>
            <a:stCxn id="6" idx="6"/>
            <a:endCxn id="19" idx="3"/>
          </p:cNvCxnSpPr>
          <p:nvPr/>
        </p:nvCxnSpPr>
        <p:spPr>
          <a:xfrm flipV="1">
            <a:off x="9779746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9" idx="0"/>
            <a:endCxn id="20" idx="4"/>
          </p:cNvCxnSpPr>
          <p:nvPr/>
        </p:nvCxnSpPr>
        <p:spPr>
          <a:xfrm flipH="1" flipV="1">
            <a:off x="10854659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10506002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Овал 19"/>
          <p:cNvSpPr/>
          <p:nvPr/>
        </p:nvSpPr>
        <p:spPr>
          <a:xfrm>
            <a:off x="10494619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371135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847" y="1773238"/>
            <a:ext cx="3432306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920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 </a:t>
            </a:r>
            <a:r>
              <a:rPr lang="ru-RU" dirty="0"/>
              <a:t>в </a:t>
            </a:r>
            <a:r>
              <a:rPr lang="en-US" dirty="0"/>
              <a:t>Git Graph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36247-DF48-4799-9E71-3B9E2A2E5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382" y="1556792"/>
            <a:ext cx="8883235" cy="508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011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8. </a:t>
            </a:r>
            <a:r>
              <a:rPr lang="en-US" dirty="0"/>
              <a:t>Hot Rebase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79953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F61616-E795-48D4-BBF3-6F4A98DB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A4. Hide The Garbage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7A1E2CF-EC5F-468B-A006-323E78D25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Видно только то, на что есть ссылки</a:t>
            </a:r>
          </a:p>
        </p:txBody>
      </p:sp>
    </p:spTree>
    <p:extLst>
      <p:ext uri="{BB962C8B-B14F-4D97-AF65-F5344CB8AC3E}">
        <p14:creationId xmlns:p14="http://schemas.microsoft.com/office/powerpoint/2010/main" val="825264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На </a:t>
            </a:r>
            <a:r>
              <a:rPr lang="en-US" sz="3200" dirty="0"/>
              <a:t>Windows </a:t>
            </a:r>
            <a:r>
              <a:rPr lang="ru-RU" sz="3200" dirty="0"/>
              <a:t>— </a:t>
            </a:r>
            <a:r>
              <a:rPr lang="en-US" sz="3200" b="1" dirty="0" err="1"/>
              <a:t>Git</a:t>
            </a:r>
            <a:r>
              <a:rPr lang="en-US" sz="3200" b="1" dirty="0"/>
              <a:t> Extensions</a:t>
            </a:r>
            <a:endParaRPr lang="ru-RU" sz="3200" b="1" dirty="0"/>
          </a:p>
          <a:p>
            <a:r>
              <a:rPr lang="ru-RU" sz="2800" dirty="0"/>
              <a:t>Тонкая надстройка над консолью с минимумом магии</a:t>
            </a:r>
          </a:p>
          <a:p>
            <a:r>
              <a:rPr lang="ru-RU" sz="2800" dirty="0"/>
              <a:t>Удобные команды, управление с клавиатуры</a:t>
            </a:r>
          </a:p>
          <a:p>
            <a:r>
              <a:rPr lang="ru-RU" sz="2800" dirty="0"/>
              <a:t>Распространен в Контуре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95" y="4725144"/>
            <a:ext cx="1522317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8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Если на </a:t>
            </a:r>
            <a:r>
              <a:rPr lang="ru-RU" sz="2800" dirty="0" err="1"/>
              <a:t>коммит</a:t>
            </a:r>
            <a:r>
              <a:rPr lang="ru-RU" sz="2800" dirty="0"/>
              <a:t> есть ссылка: </a:t>
            </a:r>
            <a:r>
              <a:rPr lang="en-US" sz="2800" dirty="0"/>
              <a:t>HEAD, tag, branch – </a:t>
            </a:r>
            <a:r>
              <a:rPr lang="ru-RU" sz="2800" dirty="0"/>
              <a:t>то он показывается, а иначе скрывается</a:t>
            </a:r>
          </a:p>
          <a:p>
            <a:r>
              <a:rPr lang="ru-RU" sz="2800" dirty="0"/>
              <a:t>Если нет ссылок,</a:t>
            </a:r>
            <a:r>
              <a:rPr lang="en-US" sz="2800" dirty="0"/>
              <a:t> </a:t>
            </a:r>
            <a:r>
              <a:rPr lang="ru-RU" sz="2800" dirty="0"/>
              <a:t>то </a:t>
            </a:r>
            <a:r>
              <a:rPr lang="ru-RU" sz="2800" dirty="0" err="1"/>
              <a:t>коммит</a:t>
            </a:r>
            <a:r>
              <a:rPr lang="ru-RU" sz="2800" dirty="0"/>
              <a:t> будет удален через 30 суток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gc</a:t>
            </a:r>
            <a:r>
              <a:rPr lang="en-US" sz="2800" dirty="0"/>
              <a:t> </a:t>
            </a:r>
            <a:r>
              <a:rPr lang="ru-RU" sz="2800" dirty="0"/>
              <a:t>вызывает ручную очистку ненужного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Видно то, на что есть ссылки</a:t>
            </a:r>
          </a:p>
        </p:txBody>
      </p:sp>
    </p:spTree>
    <p:extLst>
      <p:ext uri="{BB962C8B-B14F-4D97-AF65-F5344CB8AC3E}">
        <p14:creationId xmlns:p14="http://schemas.microsoft.com/office/powerpoint/2010/main" val="1810730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677" y="1773241"/>
            <a:ext cx="9648859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Если </a:t>
            </a:r>
            <a:r>
              <a:rPr lang="ru-RU" sz="3200" b="1" dirty="0"/>
              <a:t>потерялся </a:t>
            </a:r>
            <a:r>
              <a:rPr lang="ru-RU" sz="3200" b="1" dirty="0" err="1"/>
              <a:t>коммит</a:t>
            </a:r>
            <a:r>
              <a:rPr lang="ru-RU" sz="3200" b="1" dirty="0"/>
              <a:t> </a:t>
            </a:r>
            <a:r>
              <a:rPr lang="ru-RU" sz="3200" dirty="0"/>
              <a:t>в ходе манипуляций,</a:t>
            </a:r>
            <a:br>
              <a:rPr lang="ru-RU" sz="3200" dirty="0"/>
            </a:br>
            <a:r>
              <a:rPr lang="ru-RU" sz="3200" dirty="0"/>
              <a:t>то он не удален и </a:t>
            </a:r>
            <a:r>
              <a:rPr lang="ru-RU" sz="3200" b="1" dirty="0"/>
              <a:t>его можно найти</a:t>
            </a:r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3200" dirty="0"/>
              <a:t>Если </a:t>
            </a:r>
            <a:r>
              <a:rPr lang="ru-RU" sz="3200" b="1" dirty="0" err="1"/>
              <a:t>закоммичено</a:t>
            </a:r>
            <a:r>
              <a:rPr lang="ru-RU" sz="3200" dirty="0"/>
              <a:t> – </a:t>
            </a:r>
            <a:r>
              <a:rPr lang="ru-RU" sz="3200" b="1" dirty="0"/>
              <a:t>не потеряете</a:t>
            </a:r>
          </a:p>
          <a:p>
            <a:pPr marL="0" indent="0">
              <a:buNone/>
            </a:pPr>
            <a:endParaRPr lang="ru-RU" sz="32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надо сделать выводы</a:t>
            </a:r>
          </a:p>
        </p:txBody>
      </p:sp>
      <p:pic>
        <p:nvPicPr>
          <p:cNvPr id="3074" name="Picture 2" descr="ÐÐ°ÑÑÐ¸Ð½ÐºÐ¸ Ð¿Ð¾ Ð·Ð°Ð¿ÑÐ¾ÑÑ ÑÐµÐ¹Ñ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6" t="15465" r="25768" b="13396"/>
          <a:stretch/>
        </p:blipFill>
        <p:spPr bwMode="auto">
          <a:xfrm>
            <a:off x="8040216" y="3643129"/>
            <a:ext cx="2880165" cy="288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8037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Все перемещения ссылок </a:t>
            </a:r>
            <a:r>
              <a:rPr lang="ru-RU" dirty="0" err="1"/>
              <a:t>логируются</a:t>
            </a:r>
            <a:r>
              <a:rPr lang="ru-RU" dirty="0"/>
              <a:t> и </a:t>
            </a:r>
            <a:r>
              <a:rPr lang="ru-RU" dirty="0" err="1"/>
              <a:t>хэши</a:t>
            </a:r>
            <a:r>
              <a:rPr lang="ru-RU" dirty="0"/>
              <a:t> всех видимых когда либо ревизий оседают в</a:t>
            </a:r>
            <a:r>
              <a:rPr lang="en-US" dirty="0"/>
              <a:t> </a:t>
            </a:r>
            <a:r>
              <a:rPr lang="ru-RU" dirty="0"/>
              <a:t>этих логах</a:t>
            </a:r>
          </a:p>
        </p:txBody>
      </p:sp>
    </p:spTree>
    <p:extLst>
      <p:ext uri="{BB962C8B-B14F-4D97-AF65-F5344CB8AC3E}">
        <p14:creationId xmlns:p14="http://schemas.microsoft.com/office/powerpoint/2010/main" val="8764511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Reflog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98" y="1773238"/>
            <a:ext cx="8824004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867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Reflog</a:t>
            </a:r>
            <a:r>
              <a:rPr lang="en-US" dirty="0"/>
              <a:t> </a:t>
            </a:r>
            <a:r>
              <a:rPr lang="ru-RU" dirty="0"/>
              <a:t>в консоли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B0D954-64B5-4562-9084-FA1F7665D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062939"/>
            <a:ext cx="10200456" cy="329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576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+mn-lt"/>
              </a:rPr>
              <a:t>Отмечать дорогие сердцу </a:t>
            </a:r>
            <a:r>
              <a:rPr lang="ru-RU" sz="2800" dirty="0" err="1">
                <a:latin typeface="+mn-lt"/>
              </a:rPr>
              <a:t>коммиты</a:t>
            </a:r>
            <a:r>
              <a:rPr lang="ru-RU" sz="2800" dirty="0">
                <a:latin typeface="+mn-lt"/>
              </a:rPr>
              <a:t> тегами перед сложными манипуляциями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+mn-lt"/>
              </a:rPr>
              <a:t>Помнить про особенность </a:t>
            </a: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log</a:t>
            </a:r>
            <a:r>
              <a:rPr lang="ru-RU" sz="2800" dirty="0">
                <a:latin typeface="Consolas" panose="020B0609020204030204" pitchFamily="49" charset="0"/>
              </a:rPr>
              <a:t>.</a:t>
            </a:r>
            <a:r>
              <a:rPr lang="en-US" sz="2800" dirty="0"/>
              <a:t> </a:t>
            </a:r>
            <a:r>
              <a:rPr lang="ru-RU" sz="2800" dirty="0"/>
              <a:t>По умолчанию показывает предков </a:t>
            </a:r>
            <a:r>
              <a:rPr lang="en-US" sz="2800" dirty="0"/>
              <a:t>HEAD</a:t>
            </a:r>
            <a:r>
              <a:rPr lang="ru-RU" sz="2800" dirty="0"/>
              <a:t>, а не все </a:t>
            </a:r>
            <a:r>
              <a:rPr lang="ru-RU" sz="2800" dirty="0" err="1"/>
              <a:t>коммиты</a:t>
            </a:r>
            <a:endParaRPr lang="ru-RU" sz="2800" dirty="0"/>
          </a:p>
          <a:p>
            <a:pPr marL="514350" indent="-514350">
              <a:buFont typeface="+mj-lt"/>
              <a:buAutoNum type="arabicPeriod"/>
            </a:pPr>
            <a:r>
              <a:rPr lang="ru-RU" sz="2800" dirty="0"/>
              <a:t>В крайнем случае использовать </a:t>
            </a:r>
            <a:r>
              <a:rPr lang="en-US" sz="2800" dirty="0" err="1"/>
              <a:t>reflog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ничего не терять?</a:t>
            </a:r>
          </a:p>
        </p:txBody>
      </p:sp>
    </p:spTree>
    <p:extLst>
      <p:ext uri="{BB962C8B-B14F-4D97-AF65-F5344CB8AC3E}">
        <p14:creationId xmlns:p14="http://schemas.microsoft.com/office/powerpoint/2010/main" val="9756027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9. </a:t>
            </a:r>
            <a:r>
              <a:rPr lang="en-US" dirty="0" err="1"/>
              <a:t>Reflog</a:t>
            </a:r>
            <a:r>
              <a:rPr lang="en-US" dirty="0"/>
              <a:t> (optional)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4727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38383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35E2F7-A83B-4B2B-94A2-4D695384D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R1. Fetch Any Time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7473F5-69D2-449C-9F99-52B5E989E3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Всегда можно получить коммиты любого репозитория через </a:t>
            </a:r>
            <a:r>
              <a:rPr lang="ru-RU" sz="2400" dirty="0" err="1"/>
              <a:t>fetch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21554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Клонирование</a:t>
            </a:r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: вправо 2"/>
          <p:cNvSpPr/>
          <p:nvPr/>
        </p:nvSpPr>
        <p:spPr>
          <a:xfrm rot="9182935">
            <a:off x="4205792" y="3602453"/>
            <a:ext cx="1027891" cy="48463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583832" y="4055051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clone https://repos/repo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7983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Контур">
  <a:themeElements>
    <a:clrScheme name="Другая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5281F"/>
      </a:accent1>
      <a:accent2>
        <a:srgbClr val="158BC8"/>
      </a:accent2>
      <a:accent3>
        <a:srgbClr val="FF6E11"/>
      </a:accent3>
      <a:accent4>
        <a:srgbClr val="00B39F"/>
      </a:accent4>
      <a:accent5>
        <a:srgbClr val="B651A7"/>
      </a:accent5>
      <a:accent6>
        <a:srgbClr val="F2F2F2"/>
      </a:accent6>
      <a:hlink>
        <a:srgbClr val="158BC8"/>
      </a:hlink>
      <a:folHlink>
        <a:srgbClr val="158BC8"/>
      </a:folHlink>
    </a:clrScheme>
    <a:fontScheme name="Kontur 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anchor="b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18867</TotalTime>
  <Words>3090</Words>
  <Application>Microsoft Office PowerPoint</Application>
  <PresentationFormat>Widescreen</PresentationFormat>
  <Paragraphs>1036</Paragraphs>
  <Slides>210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210</vt:i4>
      </vt:variant>
    </vt:vector>
  </HeadingPairs>
  <TitlesOfParts>
    <vt:vector size="216" baseType="lpstr">
      <vt:lpstr>Arial</vt:lpstr>
      <vt:lpstr>Calibri</vt:lpstr>
      <vt:lpstr>Consolas</vt:lpstr>
      <vt:lpstr>Segoe UI</vt:lpstr>
      <vt:lpstr>Segoe UI Light</vt:lpstr>
      <vt:lpstr>Тема Контур</vt:lpstr>
      <vt:lpstr>Git</vt:lpstr>
      <vt:lpstr>Мотивация</vt:lpstr>
      <vt:lpstr>Зачем разработчикам система контроля версий?</vt:lpstr>
      <vt:lpstr>Зачем система контроля версий вам?</vt:lpstr>
      <vt:lpstr>Систем контроля версии море…</vt:lpstr>
      <vt:lpstr>Git – популярная система контроля версий</vt:lpstr>
      <vt:lpstr>Как будем изучать?</vt:lpstr>
      <vt:lpstr>Как будем изучать?</vt:lpstr>
      <vt:lpstr>Как будем изучать?</vt:lpstr>
      <vt:lpstr>Как будем изучать?</vt:lpstr>
      <vt:lpstr>Как будем изучать?</vt:lpstr>
      <vt:lpstr>Как будем изучать?</vt:lpstr>
      <vt:lpstr>Как будем изучать?</vt:lpstr>
      <vt:lpstr>Как будем изучать?</vt:lpstr>
      <vt:lpstr>Установка</vt:lpstr>
      <vt:lpstr>S1. Everything Is Local</vt:lpstr>
      <vt:lpstr>Репозиторий</vt:lpstr>
      <vt:lpstr>Клонирование</vt:lpstr>
      <vt:lpstr>Fork на GitHub</vt:lpstr>
      <vt:lpstr>Fork на GitHub</vt:lpstr>
      <vt:lpstr>Задание 1. Init Repo (optional)</vt:lpstr>
      <vt:lpstr>S2. Tree Of Commits</vt:lpstr>
      <vt:lpstr>«Снимки» директории</vt:lpstr>
      <vt:lpstr>Сохранение состояния</vt:lpstr>
      <vt:lpstr>Еще сохранения</vt:lpstr>
      <vt:lpstr>Загрузка состояния</vt:lpstr>
      <vt:lpstr>Альтернативная ветка истории</vt:lpstr>
      <vt:lpstr>Что содержит коммит?</vt:lpstr>
      <vt:lpstr>Метаинформация коммита</vt:lpstr>
      <vt:lpstr>Полное состояние директории</vt:lpstr>
      <vt:lpstr>Изменения по сравнению с родителем</vt:lpstr>
      <vt:lpstr>Working directory &amp; Commit index</vt:lpstr>
      <vt:lpstr>Working directory &amp; Commit index</vt:lpstr>
      <vt:lpstr>Working directory &amp; Commit index</vt:lpstr>
      <vt:lpstr>PowerPoint Presentation</vt:lpstr>
      <vt:lpstr>Задание 2. Commits</vt:lpstr>
      <vt:lpstr>S3. Refer To Branch</vt:lpstr>
      <vt:lpstr>HEAD – точка приложения усилий</vt:lpstr>
      <vt:lpstr>Tag</vt:lpstr>
      <vt:lpstr>Branch</vt:lpstr>
      <vt:lpstr>Branch</vt:lpstr>
      <vt:lpstr>Branch</vt:lpstr>
      <vt:lpstr>Каждой фиче – отдельная ветка</vt:lpstr>
      <vt:lpstr>Ветки и теги в GitExtensions</vt:lpstr>
      <vt:lpstr>Ветки и теги в Git Graph</vt:lpstr>
      <vt:lpstr>Задание 3. Tag (optional) Задание 4. Feature Branches</vt:lpstr>
      <vt:lpstr>PowerPoint Presentation</vt:lpstr>
      <vt:lpstr>A1. Merge Them All</vt:lpstr>
      <vt:lpstr>Слияние</vt:lpstr>
      <vt:lpstr>Слияние</vt:lpstr>
      <vt:lpstr>Как объединить изменения?</vt:lpstr>
      <vt:lpstr>Как объединить изменения?</vt:lpstr>
      <vt:lpstr>Общий родитель</vt:lpstr>
      <vt:lpstr>А если был изменен один и тот же файл?</vt:lpstr>
      <vt:lpstr>Как объединить изменения?</vt:lpstr>
      <vt:lpstr>А если одна и та же строчка?</vt:lpstr>
      <vt:lpstr>Конфликт</vt:lpstr>
      <vt:lpstr>Конфликт</vt:lpstr>
      <vt:lpstr>Разрешение конфликтов</vt:lpstr>
      <vt:lpstr>Разрешение конфликта в VS Code</vt:lpstr>
      <vt:lpstr>Compare Changes в VS Code</vt:lpstr>
      <vt:lpstr>Как объединять изменения?</vt:lpstr>
      <vt:lpstr>Алгоритм слияния</vt:lpstr>
      <vt:lpstr>Алгоритм слияния</vt:lpstr>
      <vt:lpstr>Алгоритм слияния</vt:lpstr>
      <vt:lpstr>Как поведут себя ветки?</vt:lpstr>
      <vt:lpstr>Как поведут себя ветки?</vt:lpstr>
      <vt:lpstr>Как поведут себя ветки?</vt:lpstr>
      <vt:lpstr>Слияние в Git Extensions</vt:lpstr>
      <vt:lpstr>Слияние в Git Graph</vt:lpstr>
      <vt:lpstr>А что если обратно влить?</vt:lpstr>
      <vt:lpstr>Fast-Forward Merge</vt:lpstr>
      <vt:lpstr>А если merge не удался?</vt:lpstr>
      <vt:lpstr>А если merge не удался?</vt:lpstr>
      <vt:lpstr>Лишние файлы после merge?</vt:lpstr>
      <vt:lpstr>Задание 5. Merge Conflict Задание 6. Hidden Conflict Задание 7. Fast-Forward Merge</vt:lpstr>
      <vt:lpstr>A2. Immutable History</vt:lpstr>
      <vt:lpstr>Даже если кажется, что Git редактирует коммиты, на самом деле он создает новые</vt:lpstr>
      <vt:lpstr>Amend Commit</vt:lpstr>
      <vt:lpstr>Amend Commit</vt:lpstr>
      <vt:lpstr>Rebase</vt:lpstr>
      <vt:lpstr>Rebase</vt:lpstr>
      <vt:lpstr>Rebase копирует коммиты</vt:lpstr>
      <vt:lpstr>Конфликты при rebase</vt:lpstr>
      <vt:lpstr>Интерактивный rebase</vt:lpstr>
      <vt:lpstr>Rebase в Git Extensions</vt:lpstr>
      <vt:lpstr>Rebase в Git Graph</vt:lpstr>
      <vt:lpstr>Задание 8. Hot Rebase</vt:lpstr>
      <vt:lpstr>A4. Hide The Garbage</vt:lpstr>
      <vt:lpstr>Видно то, на что есть ссылки</vt:lpstr>
      <vt:lpstr>Какие надо сделать выводы</vt:lpstr>
      <vt:lpstr>Все перемещения ссылок логируются и хэши всех видимых когда либо ревизий оседают в этих логах</vt:lpstr>
      <vt:lpstr>Reflog в Git Extensions</vt:lpstr>
      <vt:lpstr>Reflog в консоли</vt:lpstr>
      <vt:lpstr>Как ничего не терять?</vt:lpstr>
      <vt:lpstr>Задание 9. Reflog (optional)</vt:lpstr>
      <vt:lpstr>PowerPoint Presentation</vt:lpstr>
      <vt:lpstr>R1. Fetch Any Time</vt:lpstr>
      <vt:lpstr>Клонирование</vt:lpstr>
      <vt:lpstr>origin</vt:lpstr>
      <vt:lpstr>remote</vt:lpstr>
      <vt:lpstr>Таблица remote</vt:lpstr>
      <vt:lpstr>Remote в Git Extensions</vt:lpstr>
      <vt:lpstr>Remote в Git Extensions</vt:lpstr>
      <vt:lpstr>Remote в консоли</vt:lpstr>
      <vt:lpstr>Обмен изменениями</vt:lpstr>
      <vt:lpstr>Появился клон</vt:lpstr>
      <vt:lpstr>Прошло время</vt:lpstr>
      <vt:lpstr>А что если в правый добавить из левого?</vt:lpstr>
      <vt:lpstr>А что если в правый добавить из левого?</vt:lpstr>
      <vt:lpstr>Fetch</vt:lpstr>
      <vt:lpstr>Все же, что здесь делать?</vt:lpstr>
      <vt:lpstr>Rebase локальной ветки</vt:lpstr>
      <vt:lpstr>Теперь все хорошо</vt:lpstr>
      <vt:lpstr>Задание 10. Fetch From Remote Задание 11. Interactive Rebase</vt:lpstr>
      <vt:lpstr>R2. Will Push Force Be With You</vt:lpstr>
      <vt:lpstr>Малоочевидное следствие</vt:lpstr>
      <vt:lpstr>Надо отправить изменения</vt:lpstr>
      <vt:lpstr>Применим push</vt:lpstr>
      <vt:lpstr>Применим push</vt:lpstr>
      <vt:lpstr>Push</vt:lpstr>
      <vt:lpstr>Удаление удаленной удаленки ветки</vt:lpstr>
      <vt:lpstr>Ситуация без rebase</vt:lpstr>
      <vt:lpstr>Fast-Forward Merge невозможен</vt:lpstr>
      <vt:lpstr>Force Push может помочь…</vt:lpstr>
      <vt:lpstr>Force Push заставит ветку сдвинуться</vt:lpstr>
      <vt:lpstr>Force Push заставит ветку сдвинуться</vt:lpstr>
      <vt:lpstr>Никогда не делай Force Push в master</vt:lpstr>
      <vt:lpstr>Картина для централизованного репозитория</vt:lpstr>
      <vt:lpstr>Задание 12. Push Force</vt:lpstr>
      <vt:lpstr>Алгоритм для разработчика</vt:lpstr>
      <vt:lpstr>R3. Upstream Mapping</vt:lpstr>
      <vt:lpstr>Upstream repository</vt:lpstr>
      <vt:lpstr>Upstream repository</vt:lpstr>
      <vt:lpstr>Как push понимает какую ветку сдвигать?</vt:lpstr>
      <vt:lpstr>По умолчанию режим simple</vt:lpstr>
      <vt:lpstr>Как создать привязку для f1?</vt:lpstr>
      <vt:lpstr>Как создать привязку для f2?</vt:lpstr>
      <vt:lpstr>Upstream mapping в Git Extensions</vt:lpstr>
      <vt:lpstr>Upstream mapping в Git Graph</vt:lpstr>
      <vt:lpstr>Pull тоже использует upstream mapping</vt:lpstr>
      <vt:lpstr>Задание 13. Upstream</vt:lpstr>
      <vt:lpstr>Что такое Pull Request</vt:lpstr>
      <vt:lpstr>Изменения в локальном репозитории</vt:lpstr>
      <vt:lpstr>Отправка изменений в свой удаленный</vt:lpstr>
      <vt:lpstr>PR – запрос на fetch + merge</vt:lpstr>
      <vt:lpstr>Если PR принят, то fetch</vt:lpstr>
      <vt:lpstr>Если PR принят, то merge</vt:lpstr>
      <vt:lpstr>Что такое Merge Request</vt:lpstr>
      <vt:lpstr>Изменения в локальном репозитории</vt:lpstr>
      <vt:lpstr>Отправка изменений в удаленный</vt:lpstr>
      <vt:lpstr>MR – запрос на merge</vt:lpstr>
      <vt:lpstr>Если MR принят, то merge</vt:lpstr>
      <vt:lpstr>PowerPoint Presentation</vt:lpstr>
      <vt:lpstr>A3. Reset The Difference</vt:lpstr>
      <vt:lpstr>Что произойдет при влитии f1 в f2?</vt:lpstr>
      <vt:lpstr>Произойдет конфликт</vt:lpstr>
      <vt:lpstr>Что произойдет при влитии f1 в f2?</vt:lpstr>
      <vt:lpstr>Бесконфликтное слияние</vt:lpstr>
      <vt:lpstr>Почему?</vt:lpstr>
      <vt:lpstr>Состояния слева и справа совпадают</vt:lpstr>
      <vt:lpstr>Хранятся файлы, разница вычисляется на лету</vt:lpstr>
      <vt:lpstr>Diff можно получить между любыми коммитами</vt:lpstr>
      <vt:lpstr>Diff можно получить между любыми коммитами</vt:lpstr>
      <vt:lpstr>Что изменится при переходе от 4 к 6?</vt:lpstr>
      <vt:lpstr>Что изменится при переходе от 6 к 4?</vt:lpstr>
      <vt:lpstr>reset --hard</vt:lpstr>
      <vt:lpstr>reset --hard</vt:lpstr>
      <vt:lpstr>reset --hard</vt:lpstr>
      <vt:lpstr>PowerPoint Presentation</vt:lpstr>
      <vt:lpstr>reset --mixed</vt:lpstr>
      <vt:lpstr>reset --mixed</vt:lpstr>
      <vt:lpstr>reset --mixed</vt:lpstr>
      <vt:lpstr>PowerPoint Presentation</vt:lpstr>
      <vt:lpstr>reset --soft</vt:lpstr>
      <vt:lpstr>reset --soft</vt:lpstr>
      <vt:lpstr>reset --soft</vt:lpstr>
      <vt:lpstr>PowerPoint Presentation</vt:lpstr>
      <vt:lpstr>Stash</vt:lpstr>
      <vt:lpstr>Задание 14. Stash Задание 15. Hard Reset Задание 16. Soft Reset (optional)</vt:lpstr>
      <vt:lpstr>PowerPoint Presentation</vt:lpstr>
      <vt:lpstr>H1. Helpful And Configurable</vt:lpstr>
      <vt:lpstr>Помощь</vt:lpstr>
      <vt:lpstr>Игнорирование файлов</vt:lpstr>
      <vt:lpstr>Aliases</vt:lpstr>
      <vt:lpstr>Настройка для Windows</vt:lpstr>
      <vt:lpstr>PowerPoint Presentation</vt:lpstr>
      <vt:lpstr>Блиц</vt:lpstr>
      <vt:lpstr>Надо подключить Git к папке, в который ты делаешь тестовое задание</vt:lpstr>
      <vt:lpstr>Надо загрузить локальный репозиторий с тестовым заданием на GitHub для проверки</vt:lpstr>
      <vt:lpstr>Надо подключиться к разработке сервиса в отдельном репозитории</vt:lpstr>
      <vt:lpstr>Надо начать разработку новой фичи</vt:lpstr>
      <vt:lpstr>Сделаны некоторые изменения, надо их сохранить в репозитории</vt:lpstr>
      <vt:lpstr>Ты забыл добавить кое-что в последний коммит, а надо</vt:lpstr>
      <vt:lpstr>Надо сделать так, чтобы новая фича была доступна для тестирования</vt:lpstr>
      <vt:lpstr>Тестировщик попросил, чтобы последние исправления из master тоже были в ветке с фичей</vt:lpstr>
      <vt:lpstr>При влитии исправлений из master возникли конфликты</vt:lpstr>
      <vt:lpstr>Пора сделать релиз фичи, у вас фичи релизятся из master</vt:lpstr>
      <vt:lpstr>Надо помочь другому разработчику сделать фичу</vt:lpstr>
      <vt:lpstr>За день ты сделал некоторые изменения и решил ими поделиться</vt:lpstr>
      <vt:lpstr>Оказалось, что твой напарник тоже сделал изменения  Надо их получить, а затем опубликовать свои изменения</vt:lpstr>
      <vt:lpstr>На следующий день ты продолжил работать над фичей, но тебя срочно попросили починить опечатку прямо в master  ЧТО ТВОРЯТ =/</vt:lpstr>
      <vt:lpstr>Ты поправил опечатку, закоммитил в master и получил изменения в origin/master  Ты решил переключиться на origin/master, Git Extension предложил сделать reset master на origin/master, а ты машинально согласился…</vt:lpstr>
      <vt:lpstr>Ты вернулся к фиче, которую делал с другим разработчиком</vt:lpstr>
      <vt:lpstr>У твоего напарника сегодня выходной  Ты доделал изменения, о которых вы договаривались Их надо сохранить перед тем, как переходить к следующей задаче</vt:lpstr>
      <vt:lpstr>Ты начал делать новую задачу и сделал первый коммит Но понял, что забыл завести ветку, а коммит ушел в master</vt:lpstr>
      <vt:lpstr>Разработка не клеилась… Ты сделал десяток коммитов, перед тем как понял, как решать задачу Чтобы избежать позора, ты решил заменить эти коммиты на один</vt:lpstr>
      <vt:lpstr>Чтобы список веток был коротким, ты решил удалить влитые локальные ветки</vt:lpstr>
      <vt:lpstr>Бурная неделя закончилась Пора отдыхать!</vt:lpstr>
      <vt:lpstr>Обратная связь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Контур 4:3</dc:title>
  <dc:subject/>
  <dc:creator/>
  <cp:keywords/>
  <dc:description/>
  <cp:lastModifiedBy>Сергей Кузьминов</cp:lastModifiedBy>
  <cp:revision>837</cp:revision>
  <dcterms:created xsi:type="dcterms:W3CDTF">2014-03-14T10:29:29Z</dcterms:created>
  <dcterms:modified xsi:type="dcterms:W3CDTF">2020-06-20T15:19:07Z</dcterms:modified>
  <cp:category/>
</cp:coreProperties>
</file>